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63" r:id="rId5"/>
    <p:sldId id="262" r:id="rId6"/>
    <p:sldId id="264" r:id="rId7"/>
    <p:sldId id="259" r:id="rId8"/>
    <p:sldId id="260" r:id="rId9"/>
    <p:sldId id="261" r:id="rId10"/>
    <p:sldId id="265" r:id="rId11"/>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87" autoAdjust="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6C60BD1-615D-4336-8F5A-052C639E3358}" type="datetimeFigureOut">
              <a:rPr lang="nl-NL" smtClean="0"/>
              <a:pPr/>
              <a:t>9-4-2014</a:t>
            </a:fld>
            <a:endParaRPr lang="nl-NL"/>
          </a:p>
        </p:txBody>
      </p:sp>
      <p:sp>
        <p:nvSpPr>
          <p:cNvPr id="8" name="Slide Number Placeholder 7"/>
          <p:cNvSpPr>
            <a:spLocks noGrp="1"/>
          </p:cNvSpPr>
          <p:nvPr>
            <p:ph type="sldNum" sz="quarter" idx="11"/>
          </p:nvPr>
        </p:nvSpPr>
        <p:spPr/>
        <p:txBody>
          <a:bodyPr/>
          <a:lstStyle/>
          <a:p>
            <a:fld id="{2D4D17EB-617D-4952-97AF-75B762812F8D}" type="slidenum">
              <a:rPr lang="nl-NL" smtClean="0"/>
              <a:pPr/>
              <a:t>‹nr.›</a:t>
            </a:fld>
            <a:endParaRPr lang="nl-NL"/>
          </a:p>
        </p:txBody>
      </p:sp>
      <p:sp>
        <p:nvSpPr>
          <p:cNvPr id="9" name="Footer Placeholder 8"/>
          <p:cNvSpPr>
            <a:spLocks noGrp="1"/>
          </p:cNvSpPr>
          <p:nvPr>
            <p:ph type="ftr" sz="quarter" idx="12"/>
          </p:nvPr>
        </p:nvSpPr>
        <p:spPr/>
        <p:txBody>
          <a:bodyPr/>
          <a:lstStyle/>
          <a:p>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C60BD1-615D-4336-8F5A-052C639E3358}" type="datetimeFigureOut">
              <a:rPr lang="nl-NL" smtClean="0"/>
              <a:pPr/>
              <a:t>9-4-2014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2D4D17EB-617D-4952-97AF-75B762812F8D}"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C60BD1-615D-4336-8F5A-052C639E3358}" type="datetimeFigureOut">
              <a:rPr lang="nl-NL" smtClean="0"/>
              <a:pPr/>
              <a:t>9-4-2014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2D4D17EB-617D-4952-97AF-75B762812F8D}"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16C60BD1-615D-4336-8F5A-052C639E3358}" type="datetimeFigureOut">
              <a:rPr lang="nl-NL" smtClean="0"/>
              <a:pPr/>
              <a:t>9-4-2014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2D4D17EB-617D-4952-97AF-75B762812F8D}"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C60BD1-615D-4336-8F5A-052C639E3358}" type="datetimeFigureOut">
              <a:rPr lang="nl-NL" smtClean="0"/>
              <a:pPr/>
              <a:t>9-4-2014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2D4D17EB-617D-4952-97AF-75B762812F8D}" type="slidenum">
              <a:rPr lang="nl-NL" smtClean="0"/>
              <a:pPr/>
              <a:t>‹nr.›</a:t>
            </a:fld>
            <a:endParaRPr lang="nl-NL"/>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16C60BD1-615D-4336-8F5A-052C639E3358}" type="datetimeFigureOut">
              <a:rPr lang="nl-NL" smtClean="0"/>
              <a:pPr/>
              <a:t>9-4-2014</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2D4D17EB-617D-4952-97AF-75B762812F8D}" type="slidenum">
              <a:rPr lang="nl-NL" smtClean="0"/>
              <a:pPr/>
              <a:t>‹nr.›</a:t>
            </a:fld>
            <a:endParaRPr lang="nl-NL"/>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6C60BD1-615D-4336-8F5A-052C639E3358}" type="datetimeFigureOut">
              <a:rPr lang="nl-NL" smtClean="0"/>
              <a:pPr/>
              <a:t>9-4-2014</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2D4D17EB-617D-4952-97AF-75B762812F8D}" type="slidenum">
              <a:rPr lang="nl-NL" smtClean="0"/>
              <a:pPr/>
              <a:t>‹nr.›</a:t>
            </a:fld>
            <a:endParaRPr lang="nl-NL"/>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6C60BD1-615D-4336-8F5A-052C639E3358}" type="datetimeFigureOut">
              <a:rPr lang="nl-NL" smtClean="0"/>
              <a:pPr/>
              <a:t>9-4-2014</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2D4D17EB-617D-4952-97AF-75B762812F8D}"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C60BD1-615D-4336-8F5A-052C639E3358}" type="datetimeFigureOut">
              <a:rPr lang="nl-NL" smtClean="0"/>
              <a:pPr/>
              <a:t>9-4-2014</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2D4D17EB-617D-4952-97AF-75B762812F8D}"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C60BD1-615D-4336-8F5A-052C639E3358}" type="datetimeFigureOut">
              <a:rPr lang="nl-NL" smtClean="0"/>
              <a:pPr/>
              <a:t>9-4-2014</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2D4D17EB-617D-4952-97AF-75B762812F8D}"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C60BD1-615D-4336-8F5A-052C639E3358}" type="datetimeFigureOut">
              <a:rPr lang="nl-NL" smtClean="0"/>
              <a:pPr/>
              <a:t>9-4-2014</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2D4D17EB-617D-4952-97AF-75B762812F8D}" type="slidenum">
              <a:rPr lang="nl-NL" smtClean="0"/>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16C60BD1-615D-4336-8F5A-052C639E3358}" type="datetimeFigureOut">
              <a:rPr lang="nl-NL" smtClean="0"/>
              <a:pPr/>
              <a:t>9-4-2014</a:t>
            </a:fld>
            <a:endParaRPr lang="nl-NL"/>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nl-NL"/>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2D4D17EB-617D-4952-97AF-75B762812F8D}" type="slidenum">
              <a:rPr lang="nl-NL" smtClean="0"/>
              <a:pPr/>
              <a:t>‹nr.›</a:t>
            </a:fld>
            <a:endParaRPr lang="nl-NL"/>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3792" y="476672"/>
            <a:ext cx="8204448" cy="1470025"/>
          </a:xfrm>
        </p:spPr>
        <p:txBody>
          <a:bodyPr/>
          <a:lstStyle/>
          <a:p>
            <a:r>
              <a:rPr lang="nl-NL" dirty="0" smtClean="0"/>
              <a:t>Verenigingssport</a:t>
            </a:r>
            <a:endParaRPr lang="nl-NL" dirty="0"/>
          </a:p>
        </p:txBody>
      </p:sp>
      <p:sp>
        <p:nvSpPr>
          <p:cNvPr id="3" name="Subtitle 2"/>
          <p:cNvSpPr>
            <a:spLocks noGrp="1"/>
          </p:cNvSpPr>
          <p:nvPr>
            <p:ph type="subTitle" idx="1"/>
          </p:nvPr>
        </p:nvSpPr>
        <p:spPr>
          <a:xfrm>
            <a:off x="1619672" y="2924945"/>
            <a:ext cx="6400800" cy="1224136"/>
          </a:xfrm>
        </p:spPr>
        <p:txBody>
          <a:bodyPr/>
          <a:lstStyle/>
          <a:p>
            <a:r>
              <a:rPr lang="nl-NL" dirty="0" smtClean="0"/>
              <a:t>Variabele duurtraining:</a:t>
            </a:r>
          </a:p>
          <a:p>
            <a:r>
              <a:rPr lang="nl-NL" dirty="0" smtClean="0"/>
              <a:t>Bootcamp</a:t>
            </a:r>
            <a:endParaRPr lang="nl-NL" dirty="0"/>
          </a:p>
        </p:txBody>
      </p:sp>
      <p:sp>
        <p:nvSpPr>
          <p:cNvPr id="5" name="TextBox 4"/>
          <p:cNvSpPr txBox="1"/>
          <p:nvPr/>
        </p:nvSpPr>
        <p:spPr>
          <a:xfrm>
            <a:off x="4716016" y="5800037"/>
            <a:ext cx="3816424" cy="369332"/>
          </a:xfrm>
          <a:prstGeom prst="rect">
            <a:avLst/>
          </a:prstGeom>
          <a:noFill/>
        </p:spPr>
        <p:txBody>
          <a:bodyPr wrap="square" rtlCol="0">
            <a:spAutoFit/>
          </a:bodyPr>
          <a:lstStyle/>
          <a:p>
            <a:r>
              <a:rPr lang="nl-NL" dirty="0" smtClean="0"/>
              <a:t>Door: Tim Wiefferink &amp; Rob Blom</a:t>
            </a:r>
            <a:endParaRPr lang="nl-NL" dirty="0"/>
          </a:p>
        </p:txBody>
      </p:sp>
      <p:pic>
        <p:nvPicPr>
          <p:cNvPr id="6" name="Picture 2" descr="http://www.ogd.nl/blog/wp-content/uploads/bootcamp-man.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55576" y="3645024"/>
            <a:ext cx="2314043" cy="245288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100880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Einde</a:t>
            </a:r>
            <a:endParaRPr lang="nl-NL" dirty="0"/>
          </a:p>
        </p:txBody>
      </p:sp>
      <p:pic>
        <p:nvPicPr>
          <p:cNvPr id="9" name="Tijdelijke aanduiding voor inhoud 8" descr="logo-31.jpg"/>
          <p:cNvPicPr>
            <a:picLocks noGrp="1" noChangeAspect="1"/>
          </p:cNvPicPr>
          <p:nvPr>
            <p:ph idx="1"/>
          </p:nvPr>
        </p:nvPicPr>
        <p:blipFill>
          <a:blip r:embed="rId2" cstate="print"/>
          <a:stretch>
            <a:fillRect/>
          </a:stretch>
        </p:blipFill>
        <p:spPr bwMode="auto">
          <a:xfrm>
            <a:off x="1893062" y="2094960"/>
            <a:ext cx="5522976" cy="3593592"/>
          </a:xfrm>
          <a:prstGeom prst="rect">
            <a:avLst/>
          </a:prstGeom>
          <a:noFill/>
        </p:spPr>
      </p:pic>
      <p:sp>
        <p:nvSpPr>
          <p:cNvPr id="22532" name="AutoShape 4" descr="http://kobootcamp.files.wordpress.com/2013/05/logo-31.jpg?w=604&amp;h=393"/>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nl-NL"/>
          </a:p>
        </p:txBody>
      </p:sp>
      <p:sp>
        <p:nvSpPr>
          <p:cNvPr id="22534" name="AutoShape 6" descr="http://kobootcamp.files.wordpress.com/2013/05/logo-31.jpg?w=604&amp;h=393"/>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nl-NL"/>
          </a:p>
        </p:txBody>
      </p:sp>
      <p:sp>
        <p:nvSpPr>
          <p:cNvPr id="22536" name="AutoShape 8" descr="http://kobootcamp.files.wordpress.com/2013/05/logo-31.jpg?w=604&amp;h=393"/>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nl-NL"/>
          </a:p>
        </p:txBody>
      </p:sp>
    </p:spTree>
    <p:extLst>
      <p:ext uri="{BB962C8B-B14F-4D97-AF65-F5344CB8AC3E}">
        <p14:creationId xmlns:p14="http://schemas.microsoft.com/office/powerpoint/2010/main" xmlns="" val="26572790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Sport</a:t>
            </a:r>
            <a:endParaRPr lang="nl-NL" dirty="0"/>
          </a:p>
        </p:txBody>
      </p:sp>
      <p:sp>
        <p:nvSpPr>
          <p:cNvPr id="3" name="Content Placeholder 2"/>
          <p:cNvSpPr>
            <a:spLocks noGrp="1"/>
          </p:cNvSpPr>
          <p:nvPr>
            <p:ph idx="1"/>
          </p:nvPr>
        </p:nvSpPr>
        <p:spPr/>
        <p:txBody>
          <a:bodyPr/>
          <a:lstStyle/>
          <a:p>
            <a:pPr marL="0" indent="0">
              <a:buNone/>
            </a:pPr>
            <a:endParaRPr lang="nl-NL" dirty="0" smtClean="0"/>
          </a:p>
          <a:p>
            <a:pPr marL="0" indent="0">
              <a:buNone/>
            </a:pPr>
            <a:endParaRPr lang="nl-NL" dirty="0" smtClean="0"/>
          </a:p>
          <a:p>
            <a:pPr marL="0" indent="0">
              <a:buNone/>
            </a:pPr>
            <a:r>
              <a:rPr lang="nl-NL" dirty="0" smtClean="0"/>
              <a:t>Beweegactiviteit: 	</a:t>
            </a:r>
            <a:r>
              <a:rPr lang="nl-NL" dirty="0"/>
              <a:t>	</a:t>
            </a:r>
            <a:r>
              <a:rPr lang="nl-NL" dirty="0" smtClean="0"/>
              <a:t>Bootcamp</a:t>
            </a:r>
          </a:p>
          <a:p>
            <a:pPr marL="0" indent="0">
              <a:buNone/>
            </a:pPr>
            <a:r>
              <a:rPr lang="nl-NL" dirty="0" smtClean="0"/>
              <a:t>Aantal:			10-14 personen</a:t>
            </a:r>
          </a:p>
          <a:p>
            <a:pPr marL="0" indent="0">
              <a:buNone/>
            </a:pPr>
            <a:r>
              <a:rPr lang="nl-NL" dirty="0" smtClean="0"/>
              <a:t>Lestijd: 			60 minuten	</a:t>
            </a:r>
          </a:p>
          <a:p>
            <a:pPr marL="0" indent="0">
              <a:buNone/>
            </a:pPr>
            <a:r>
              <a:rPr lang="nl-NL" dirty="0" smtClean="0"/>
              <a:t>Datum: 			10-04-2014</a:t>
            </a:r>
          </a:p>
          <a:p>
            <a:pPr marL="0" indent="0">
              <a:buNone/>
            </a:pPr>
            <a:endParaRPr lang="nl-NL" dirty="0"/>
          </a:p>
        </p:txBody>
      </p:sp>
    </p:spTree>
    <p:extLst>
      <p:ext uri="{BB962C8B-B14F-4D97-AF65-F5344CB8AC3E}">
        <p14:creationId xmlns:p14="http://schemas.microsoft.com/office/powerpoint/2010/main" xmlns="" val="26653982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Doelgroep</a:t>
            </a:r>
            <a:endParaRPr lang="nl-NL" dirty="0"/>
          </a:p>
        </p:txBody>
      </p:sp>
      <p:sp>
        <p:nvSpPr>
          <p:cNvPr id="3" name="Content Placeholder 2"/>
          <p:cNvSpPr>
            <a:spLocks noGrp="1"/>
          </p:cNvSpPr>
          <p:nvPr>
            <p:ph idx="1"/>
          </p:nvPr>
        </p:nvSpPr>
        <p:spPr/>
        <p:txBody>
          <a:bodyPr/>
          <a:lstStyle/>
          <a:p>
            <a:endParaRPr lang="nl-NL" dirty="0" smtClean="0"/>
          </a:p>
          <a:p>
            <a:endParaRPr lang="nl-NL" dirty="0"/>
          </a:p>
          <a:p>
            <a:r>
              <a:rPr lang="nl-NL" dirty="0" smtClean="0"/>
              <a:t>Doelgroep:		Studenten</a:t>
            </a:r>
          </a:p>
          <a:p>
            <a:r>
              <a:rPr lang="nl-NL" dirty="0" smtClean="0"/>
              <a:t>Leeftijd:			16-23</a:t>
            </a:r>
          </a:p>
          <a:p>
            <a:r>
              <a:rPr lang="nl-NL" dirty="0" smtClean="0"/>
              <a:t>Conditieniveau: 	Voldoende tot goed</a:t>
            </a:r>
            <a:endParaRPr lang="nl-NL" dirty="0"/>
          </a:p>
        </p:txBody>
      </p:sp>
    </p:spTree>
    <p:extLst>
      <p:ext uri="{BB962C8B-B14F-4D97-AF65-F5344CB8AC3E}">
        <p14:creationId xmlns:p14="http://schemas.microsoft.com/office/powerpoint/2010/main" xmlns="" val="39962682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Les accenten</a:t>
            </a:r>
            <a:endParaRPr lang="nl-NL"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950211895"/>
              </p:ext>
            </p:extLst>
          </p:nvPr>
        </p:nvGraphicFramePr>
        <p:xfrm>
          <a:off x="1187624" y="3212976"/>
          <a:ext cx="7200800" cy="2578517"/>
        </p:xfrm>
        <a:graphic>
          <a:graphicData uri="http://schemas.openxmlformats.org/drawingml/2006/table">
            <a:tbl>
              <a:tblPr>
                <a:tableStyleId>{5C22544A-7EE6-4342-B048-85BDC9FD1C3A}</a:tableStyleId>
              </a:tblPr>
              <a:tblGrid>
                <a:gridCol w="3600400"/>
                <a:gridCol w="3600400"/>
              </a:tblGrid>
              <a:tr h="657956">
                <a:tc rowSpan="2">
                  <a:txBody>
                    <a:bodyPr/>
                    <a:lstStyle/>
                    <a:p>
                      <a:pPr>
                        <a:spcAft>
                          <a:spcPts val="0"/>
                        </a:spcAft>
                      </a:pPr>
                      <a:r>
                        <a:rPr lang="nl-NL" sz="1050" dirty="0">
                          <a:effectLst/>
                        </a:rPr>
                        <a:t>Belastbaarheid</a:t>
                      </a:r>
                      <a:endParaRPr lang="nl-NL" sz="1100" dirty="0">
                        <a:effectLst/>
                      </a:endParaRPr>
                    </a:p>
                    <a:p>
                      <a:pPr>
                        <a:spcAft>
                          <a:spcPts val="0"/>
                        </a:spcAft>
                      </a:pPr>
                      <a:r>
                        <a:rPr lang="nl-NL" sz="1000" dirty="0">
                          <a:effectLst/>
                        </a:rPr>
                        <a:t> </a:t>
                      </a:r>
                      <a:endParaRPr lang="nl-NL" sz="1100" dirty="0">
                        <a:effectLst/>
                      </a:endParaRPr>
                    </a:p>
                  </a:txBody>
                  <a:tcPr marL="17780" marR="17780" marT="0" marB="0"/>
                </a:tc>
                <a:tc>
                  <a:txBody>
                    <a:bodyPr/>
                    <a:lstStyle/>
                    <a:p>
                      <a:pPr>
                        <a:spcAft>
                          <a:spcPts val="0"/>
                        </a:spcAft>
                      </a:pPr>
                      <a:r>
                        <a:rPr lang="nl-NL" sz="900" dirty="0">
                          <a:effectLst/>
                        </a:rPr>
                        <a:t>Het zijn fitte studenten. Er zijn geen blessures of klachten aanwezig. Alle oefeningen zijn goed uitvoerbaar en </a:t>
                      </a:r>
                      <a:endParaRPr lang="nl-NL" sz="1000" dirty="0">
                        <a:effectLst/>
                        <a:latin typeface="Tahoma"/>
                        <a:ea typeface="Times New Roman"/>
                        <a:cs typeface="Times New Roman"/>
                      </a:endParaRPr>
                    </a:p>
                  </a:txBody>
                  <a:tcPr marL="17780" marR="17780" marT="0" marB="0" anchor="b"/>
                </a:tc>
              </a:tr>
              <a:tr h="604649">
                <a:tc vMerge="1">
                  <a:txBody>
                    <a:bodyPr/>
                    <a:lstStyle/>
                    <a:p>
                      <a:endParaRPr lang="nl-NL"/>
                    </a:p>
                  </a:txBody>
                  <a:tcPr/>
                </a:tc>
                <a:tc>
                  <a:txBody>
                    <a:bodyPr/>
                    <a:lstStyle/>
                    <a:p>
                      <a:pPr>
                        <a:spcAft>
                          <a:spcPts val="0"/>
                        </a:spcAft>
                      </a:pPr>
                      <a:r>
                        <a:rPr lang="nl-NL" sz="1050" dirty="0">
                          <a:effectLst/>
                        </a:rPr>
                        <a:t>zijn vol te houden voor deze doelgroep.</a:t>
                      </a:r>
                      <a:endParaRPr lang="nl-NL" sz="1100" dirty="0">
                        <a:effectLst/>
                        <a:latin typeface="Tahoma"/>
                        <a:ea typeface="Times New Roman"/>
                        <a:cs typeface="Times New Roman"/>
                      </a:endParaRPr>
                    </a:p>
                  </a:txBody>
                  <a:tcPr marL="17780" marR="17780" marT="0" marB="0" anchor="b"/>
                </a:tc>
              </a:tr>
              <a:tr h="657956">
                <a:tc rowSpan="2">
                  <a:txBody>
                    <a:bodyPr/>
                    <a:lstStyle/>
                    <a:p>
                      <a:pPr>
                        <a:spcAft>
                          <a:spcPts val="0"/>
                        </a:spcAft>
                      </a:pPr>
                      <a:r>
                        <a:rPr lang="nl-NL" sz="1050" dirty="0">
                          <a:effectLst/>
                        </a:rPr>
                        <a:t>Veiligheid</a:t>
                      </a:r>
                      <a:endParaRPr lang="nl-NL" sz="1100" dirty="0">
                        <a:effectLst/>
                      </a:endParaRPr>
                    </a:p>
                    <a:p>
                      <a:pPr>
                        <a:spcAft>
                          <a:spcPts val="0"/>
                        </a:spcAft>
                      </a:pPr>
                      <a:r>
                        <a:rPr lang="nl-NL" sz="1050" dirty="0">
                          <a:effectLst/>
                        </a:rPr>
                        <a:t> </a:t>
                      </a:r>
                      <a:endParaRPr lang="nl-NL" sz="1100" dirty="0">
                        <a:effectLst/>
                      </a:endParaRPr>
                    </a:p>
                    <a:p>
                      <a:pPr>
                        <a:spcAft>
                          <a:spcPts val="0"/>
                        </a:spcAft>
                      </a:pPr>
                      <a:r>
                        <a:rPr lang="nl-NL" sz="1000" dirty="0">
                          <a:effectLst/>
                        </a:rPr>
                        <a:t> </a:t>
                      </a:r>
                      <a:endParaRPr lang="nl-NL" sz="1100" dirty="0">
                        <a:effectLst/>
                        <a:latin typeface="Tahoma"/>
                        <a:ea typeface="Times New Roman"/>
                        <a:cs typeface="Times New Roman"/>
                      </a:endParaRPr>
                    </a:p>
                  </a:txBody>
                  <a:tcPr marL="17780" marR="17780" marT="0" marB="0"/>
                </a:tc>
                <a:tc>
                  <a:txBody>
                    <a:bodyPr/>
                    <a:lstStyle/>
                    <a:p>
                      <a:pPr>
                        <a:spcAft>
                          <a:spcPts val="0"/>
                        </a:spcAft>
                      </a:pPr>
                      <a:r>
                        <a:rPr lang="nl-NL" sz="1050" dirty="0">
                          <a:effectLst/>
                        </a:rPr>
                        <a:t>Er gaat gelet worden op een veilige looproute zonder opstakels die niet bij de oefeningen horen. Er mogen dus </a:t>
                      </a:r>
                      <a:endParaRPr lang="nl-NL" sz="1100" dirty="0">
                        <a:effectLst/>
                        <a:latin typeface="Tahoma"/>
                        <a:ea typeface="Times New Roman"/>
                        <a:cs typeface="Times New Roman"/>
                      </a:endParaRPr>
                    </a:p>
                  </a:txBody>
                  <a:tcPr marL="17780" marR="17780" marT="0" marB="0" anchor="b"/>
                </a:tc>
              </a:tr>
              <a:tr h="657956">
                <a:tc vMerge="1">
                  <a:txBody>
                    <a:bodyPr/>
                    <a:lstStyle/>
                    <a:p>
                      <a:endParaRPr lang="nl-NL"/>
                    </a:p>
                  </a:txBody>
                  <a:tcPr/>
                </a:tc>
                <a:tc>
                  <a:txBody>
                    <a:bodyPr/>
                    <a:lstStyle/>
                    <a:p>
                      <a:pPr>
                        <a:spcAft>
                          <a:spcPts val="0"/>
                        </a:spcAft>
                      </a:pPr>
                      <a:r>
                        <a:rPr lang="nl-NL" sz="1050" dirty="0">
                          <a:effectLst/>
                        </a:rPr>
                        <a:t>geen spullen of mensen in de weg staan. Juiste kledingvoorschriften, goed schoeisel en geen sieraden om.</a:t>
                      </a:r>
                      <a:endParaRPr lang="nl-NL" sz="1100" dirty="0">
                        <a:effectLst/>
                        <a:latin typeface="Tahoma"/>
                        <a:ea typeface="Times New Roman"/>
                        <a:cs typeface="Times New Roman"/>
                      </a:endParaRPr>
                    </a:p>
                  </a:txBody>
                  <a:tcPr marL="17780" marR="17780" marT="0" marB="0" anchor="b"/>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xmlns="" val="4273025537"/>
              </p:ext>
            </p:extLst>
          </p:nvPr>
        </p:nvGraphicFramePr>
        <p:xfrm>
          <a:off x="1187624" y="1772816"/>
          <a:ext cx="7128792" cy="1310511"/>
        </p:xfrm>
        <a:graphic>
          <a:graphicData uri="http://schemas.openxmlformats.org/drawingml/2006/table">
            <a:tbl>
              <a:tblPr>
                <a:tableStyleId>{5C22544A-7EE6-4342-B048-85BDC9FD1C3A}</a:tableStyleId>
              </a:tblPr>
              <a:tblGrid>
                <a:gridCol w="3564396"/>
                <a:gridCol w="3564396"/>
              </a:tblGrid>
              <a:tr h="513646">
                <a:tc rowSpan="3">
                  <a:txBody>
                    <a:bodyPr/>
                    <a:lstStyle/>
                    <a:p>
                      <a:pPr>
                        <a:spcAft>
                          <a:spcPts val="0"/>
                        </a:spcAft>
                      </a:pPr>
                      <a:r>
                        <a:rPr lang="nl-NL" sz="1050" dirty="0">
                          <a:effectLst/>
                        </a:rPr>
                        <a:t>Beginsituatie</a:t>
                      </a:r>
                      <a:endParaRPr lang="nl-NL" sz="1100" dirty="0">
                        <a:effectLst/>
                      </a:endParaRPr>
                    </a:p>
                    <a:p>
                      <a:pPr>
                        <a:spcAft>
                          <a:spcPts val="0"/>
                        </a:spcAft>
                      </a:pPr>
                      <a:r>
                        <a:rPr lang="nl-NL" sz="1000" dirty="0">
                          <a:effectLst/>
                        </a:rPr>
                        <a:t> </a:t>
                      </a:r>
                      <a:endParaRPr lang="nl-NL" sz="1100" dirty="0">
                        <a:effectLst/>
                      </a:endParaRPr>
                    </a:p>
                  </a:txBody>
                  <a:tcPr marL="17780" marR="17780" marT="0" marB="0" anchor="ctr"/>
                </a:tc>
                <a:tc>
                  <a:txBody>
                    <a:bodyPr/>
                    <a:lstStyle/>
                    <a:p>
                      <a:pPr>
                        <a:spcAft>
                          <a:spcPts val="0"/>
                        </a:spcAft>
                      </a:pPr>
                      <a:r>
                        <a:rPr lang="nl-NL" sz="1000" dirty="0">
                          <a:effectLst/>
                        </a:rPr>
                        <a:t>De studenten hebben allen een redelijk tot goede conditie. </a:t>
                      </a:r>
                      <a:r>
                        <a:rPr lang="nl-NL" sz="1000" dirty="0" smtClean="0">
                          <a:effectLst/>
                        </a:rPr>
                        <a:t/>
                      </a:r>
                      <a:br>
                        <a:rPr lang="nl-NL" sz="1000" dirty="0" smtClean="0">
                          <a:effectLst/>
                        </a:rPr>
                      </a:br>
                      <a:r>
                        <a:rPr lang="nl-NL" sz="1000" dirty="0" smtClean="0">
                          <a:effectLst/>
                        </a:rPr>
                        <a:t>Ze </a:t>
                      </a:r>
                      <a:r>
                        <a:rPr lang="nl-NL" sz="1000" dirty="0">
                          <a:effectLst/>
                        </a:rPr>
                        <a:t>hebben voldoende kracht en uithoudingsvermogen om de </a:t>
                      </a:r>
                      <a:endParaRPr lang="nl-NL" sz="1100" dirty="0">
                        <a:effectLst/>
                        <a:latin typeface="Tahoma"/>
                        <a:ea typeface="Times New Roman"/>
                        <a:cs typeface="Times New Roman"/>
                      </a:endParaRPr>
                    </a:p>
                  </a:txBody>
                  <a:tcPr marL="17780" marR="17780" marT="0" marB="0" anchor="ctr"/>
                </a:tc>
              </a:tr>
              <a:tr h="513646">
                <a:tc vMerge="1">
                  <a:txBody>
                    <a:bodyPr/>
                    <a:lstStyle/>
                    <a:p>
                      <a:endParaRPr lang="nl-NL"/>
                    </a:p>
                  </a:txBody>
                  <a:tcPr/>
                </a:tc>
                <a:tc>
                  <a:txBody>
                    <a:bodyPr/>
                    <a:lstStyle/>
                    <a:p>
                      <a:pPr>
                        <a:spcAft>
                          <a:spcPts val="0"/>
                        </a:spcAft>
                      </a:pPr>
                      <a:r>
                        <a:rPr lang="nl-NL" sz="1000" dirty="0">
                          <a:effectLst/>
                        </a:rPr>
                        <a:t>training vol te houden. Iedereen is bekent met een bootcamp en kennen alle oefeningen die tijdens de bootcamp zullen </a:t>
                      </a:r>
                      <a:endParaRPr lang="nl-NL" sz="1100" dirty="0">
                        <a:effectLst/>
                        <a:latin typeface="Tahoma"/>
                        <a:ea typeface="Times New Roman"/>
                        <a:cs typeface="Times New Roman"/>
                      </a:endParaRPr>
                    </a:p>
                  </a:txBody>
                  <a:tcPr marL="17780" marR="17780" marT="0" marB="0" anchor="ctr"/>
                </a:tc>
              </a:tr>
              <a:tr h="283219">
                <a:tc vMerge="1">
                  <a:txBody>
                    <a:bodyPr/>
                    <a:lstStyle/>
                    <a:p>
                      <a:endParaRPr lang="nl-NL"/>
                    </a:p>
                  </a:txBody>
                  <a:tcPr/>
                </a:tc>
                <a:tc>
                  <a:txBody>
                    <a:bodyPr/>
                    <a:lstStyle/>
                    <a:p>
                      <a:pPr>
                        <a:spcAft>
                          <a:spcPts val="0"/>
                        </a:spcAft>
                      </a:pPr>
                      <a:r>
                        <a:rPr lang="nl-NL" sz="1000" dirty="0">
                          <a:effectLst/>
                        </a:rPr>
                        <a:t>worden uitgevoerd.</a:t>
                      </a:r>
                      <a:endParaRPr lang="nl-NL" sz="1100" dirty="0">
                        <a:effectLst/>
                        <a:latin typeface="Tahoma"/>
                        <a:ea typeface="Times New Roman"/>
                        <a:cs typeface="Times New Roman"/>
                      </a:endParaRPr>
                    </a:p>
                  </a:txBody>
                  <a:tcPr marL="17780" marR="17780" marT="0" marB="0" anchor="ctr"/>
                </a:tc>
              </a:tr>
            </a:tbl>
          </a:graphicData>
        </a:graphic>
      </p:graphicFrame>
      <p:sp>
        <p:nvSpPr>
          <p:cNvPr id="6" name="Rectangle 1"/>
          <p:cNvSpPr>
            <a:spLocks noChangeArrowheads="1"/>
          </p:cNvSpPr>
          <p:nvPr/>
        </p:nvSpPr>
        <p:spPr bwMode="auto">
          <a:xfrm>
            <a:off x="1907704" y="3484563"/>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l-NL"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0220832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Fysieke belasting</a:t>
            </a:r>
            <a:endParaRPr lang="nl-NL"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359387476"/>
              </p:ext>
            </p:extLst>
          </p:nvPr>
        </p:nvGraphicFramePr>
        <p:xfrm>
          <a:off x="755576" y="1772815"/>
          <a:ext cx="7704856" cy="4248472"/>
        </p:xfrm>
        <a:graphic>
          <a:graphicData uri="http://schemas.openxmlformats.org/drawingml/2006/table">
            <a:tbl>
              <a:tblPr>
                <a:tableStyleId>{5C22544A-7EE6-4342-B048-85BDC9FD1C3A}</a:tableStyleId>
              </a:tblPr>
              <a:tblGrid>
                <a:gridCol w="3852428"/>
                <a:gridCol w="3852428"/>
              </a:tblGrid>
              <a:tr h="531059">
                <a:tc rowSpan="2">
                  <a:txBody>
                    <a:bodyPr/>
                    <a:lstStyle/>
                    <a:p>
                      <a:pPr>
                        <a:spcBef>
                          <a:spcPts val="600"/>
                        </a:spcBef>
                        <a:spcAft>
                          <a:spcPts val="0"/>
                        </a:spcAft>
                      </a:pPr>
                      <a:r>
                        <a:rPr lang="nl-NL" sz="1000" dirty="0">
                          <a:effectLst/>
                        </a:rPr>
                        <a:t>● Intensiteit (% Hf</a:t>
                      </a:r>
                      <a:r>
                        <a:rPr lang="nl-NL" sz="1000" baseline="-25000" dirty="0">
                          <a:effectLst/>
                        </a:rPr>
                        <a:t>max</a:t>
                      </a:r>
                      <a:r>
                        <a:rPr lang="nl-NL" sz="1000" dirty="0">
                          <a:effectLst/>
                        </a:rPr>
                        <a:t>)</a:t>
                      </a:r>
                      <a:endParaRPr lang="nl-NL" sz="1100" dirty="0">
                        <a:effectLst/>
                        <a:latin typeface="Tahoma"/>
                        <a:ea typeface="Times New Roman"/>
                        <a:cs typeface="Times New Roman"/>
                      </a:endParaRPr>
                    </a:p>
                  </a:txBody>
                  <a:tcPr marL="17780" marR="17780" marT="0" marB="0"/>
                </a:tc>
                <a:tc>
                  <a:txBody>
                    <a:bodyPr/>
                    <a:lstStyle/>
                    <a:p>
                      <a:pPr>
                        <a:spcAft>
                          <a:spcPts val="300"/>
                        </a:spcAft>
                      </a:pPr>
                      <a:r>
                        <a:rPr lang="nl-NL" sz="1000">
                          <a:effectLst/>
                        </a:rPr>
                        <a:t> 65 % - 75 % bij extensieve duurtraining</a:t>
                      </a:r>
                      <a:endParaRPr lang="nl-NL" sz="1100">
                        <a:effectLst/>
                        <a:latin typeface="Tahoma"/>
                        <a:ea typeface="Times New Roman"/>
                        <a:cs typeface="Times New Roman"/>
                      </a:endParaRPr>
                    </a:p>
                  </a:txBody>
                  <a:tcPr marL="17780" marR="17780" marT="0" marB="0" anchor="ctr"/>
                </a:tc>
              </a:tr>
              <a:tr h="531059">
                <a:tc vMerge="1">
                  <a:txBody>
                    <a:bodyPr/>
                    <a:lstStyle/>
                    <a:p>
                      <a:endParaRPr lang="nl-NL"/>
                    </a:p>
                  </a:txBody>
                  <a:tcPr/>
                </a:tc>
                <a:tc>
                  <a:txBody>
                    <a:bodyPr/>
                    <a:lstStyle/>
                    <a:p>
                      <a:pPr>
                        <a:spcAft>
                          <a:spcPts val="300"/>
                        </a:spcAft>
                      </a:pPr>
                      <a:r>
                        <a:rPr lang="nl-NL" sz="1000">
                          <a:effectLst/>
                        </a:rPr>
                        <a:t>75 % - 85 % bij intensieve duurtraining  </a:t>
                      </a:r>
                      <a:endParaRPr lang="nl-NL" sz="1100">
                        <a:effectLst/>
                        <a:latin typeface="Tahoma"/>
                        <a:ea typeface="Times New Roman"/>
                        <a:cs typeface="Times New Roman"/>
                      </a:endParaRPr>
                    </a:p>
                  </a:txBody>
                  <a:tcPr marL="17780" marR="17780" marT="0" marB="0" anchor="ctr"/>
                </a:tc>
              </a:tr>
              <a:tr h="531059">
                <a:tc rowSpan="2">
                  <a:txBody>
                    <a:bodyPr/>
                    <a:lstStyle/>
                    <a:p>
                      <a:pPr>
                        <a:spcBef>
                          <a:spcPts val="600"/>
                        </a:spcBef>
                        <a:spcAft>
                          <a:spcPts val="0"/>
                        </a:spcAft>
                      </a:pPr>
                      <a:r>
                        <a:rPr lang="nl-NL" sz="1000" dirty="0">
                          <a:effectLst/>
                        </a:rPr>
                        <a:t>● Duur van de training / activiteit</a:t>
                      </a:r>
                      <a:endParaRPr lang="nl-NL" sz="1100" dirty="0">
                        <a:effectLst/>
                        <a:latin typeface="Tahoma"/>
                        <a:ea typeface="Times New Roman"/>
                        <a:cs typeface="Times New Roman"/>
                      </a:endParaRPr>
                    </a:p>
                  </a:txBody>
                  <a:tcPr marL="17780" marR="17780" marT="0" marB="0"/>
                </a:tc>
                <a:tc>
                  <a:txBody>
                    <a:bodyPr/>
                    <a:lstStyle/>
                    <a:p>
                      <a:pPr>
                        <a:spcAft>
                          <a:spcPts val="300"/>
                        </a:spcAft>
                      </a:pPr>
                      <a:r>
                        <a:rPr lang="nl-NL" sz="1000">
                          <a:effectLst/>
                        </a:rPr>
                        <a:t> </a:t>
                      </a:r>
                      <a:r>
                        <a:rPr lang="en-US" sz="1000">
                          <a:effectLst/>
                        </a:rPr>
                        <a:t>10 minuten warming up, 40 minuten kern en 10 minuten cooling down</a:t>
                      </a:r>
                      <a:endParaRPr lang="nl-NL" sz="1100">
                        <a:effectLst/>
                        <a:latin typeface="Tahoma"/>
                        <a:ea typeface="Times New Roman"/>
                        <a:cs typeface="Times New Roman"/>
                      </a:endParaRPr>
                    </a:p>
                  </a:txBody>
                  <a:tcPr marL="17780" marR="17780" marT="0" marB="0" anchor="ctr"/>
                </a:tc>
              </a:tr>
              <a:tr h="531059">
                <a:tc vMerge="1">
                  <a:txBody>
                    <a:bodyPr/>
                    <a:lstStyle/>
                    <a:p>
                      <a:endParaRPr lang="nl-NL"/>
                    </a:p>
                  </a:txBody>
                  <a:tcPr/>
                </a:tc>
                <a:tc>
                  <a:txBody>
                    <a:bodyPr/>
                    <a:lstStyle/>
                    <a:p>
                      <a:pPr>
                        <a:spcAft>
                          <a:spcPts val="300"/>
                        </a:spcAft>
                      </a:pPr>
                      <a:r>
                        <a:rPr lang="en-US" sz="1000">
                          <a:effectLst/>
                        </a:rPr>
                        <a:t> </a:t>
                      </a:r>
                      <a:endParaRPr lang="nl-NL" sz="1100">
                        <a:effectLst/>
                        <a:latin typeface="Tahoma"/>
                        <a:ea typeface="Times New Roman"/>
                        <a:cs typeface="Times New Roman"/>
                      </a:endParaRPr>
                    </a:p>
                  </a:txBody>
                  <a:tcPr marL="17780" marR="17780" marT="0" marB="0" anchor="ctr"/>
                </a:tc>
              </a:tr>
              <a:tr h="531059">
                <a:tc rowSpan="2">
                  <a:txBody>
                    <a:bodyPr/>
                    <a:lstStyle/>
                    <a:p>
                      <a:pPr>
                        <a:spcBef>
                          <a:spcPts val="600"/>
                        </a:spcBef>
                        <a:spcAft>
                          <a:spcPts val="0"/>
                        </a:spcAft>
                      </a:pPr>
                      <a:r>
                        <a:rPr lang="nl-NL" sz="1000">
                          <a:effectLst/>
                        </a:rPr>
                        <a:t>● Arbeid-Rust verhoudingen</a:t>
                      </a:r>
                      <a:endParaRPr lang="nl-NL" sz="1100">
                        <a:effectLst/>
                        <a:latin typeface="Tahoma"/>
                        <a:ea typeface="Times New Roman"/>
                        <a:cs typeface="Times New Roman"/>
                      </a:endParaRPr>
                    </a:p>
                  </a:txBody>
                  <a:tcPr marL="17780" marR="17780" marT="0" marB="0"/>
                </a:tc>
                <a:tc>
                  <a:txBody>
                    <a:bodyPr/>
                    <a:lstStyle/>
                    <a:p>
                      <a:pPr>
                        <a:spcAft>
                          <a:spcPts val="300"/>
                        </a:spcAft>
                      </a:pPr>
                      <a:r>
                        <a:rPr lang="nl-NL" sz="1000">
                          <a:effectLst/>
                        </a:rPr>
                        <a:t> Er is geen rust, het is een duurtraining</a:t>
                      </a:r>
                      <a:endParaRPr lang="nl-NL" sz="1100">
                        <a:effectLst/>
                        <a:latin typeface="Tahoma"/>
                        <a:ea typeface="Times New Roman"/>
                        <a:cs typeface="Times New Roman"/>
                      </a:endParaRPr>
                    </a:p>
                  </a:txBody>
                  <a:tcPr marL="17780" marR="17780" marT="0" marB="0" anchor="ctr"/>
                </a:tc>
              </a:tr>
              <a:tr h="531059">
                <a:tc vMerge="1">
                  <a:txBody>
                    <a:bodyPr/>
                    <a:lstStyle/>
                    <a:p>
                      <a:endParaRPr lang="nl-NL"/>
                    </a:p>
                  </a:txBody>
                  <a:tcPr/>
                </a:tc>
                <a:tc>
                  <a:txBody>
                    <a:bodyPr/>
                    <a:lstStyle/>
                    <a:p>
                      <a:pPr>
                        <a:spcAft>
                          <a:spcPts val="300"/>
                        </a:spcAft>
                      </a:pPr>
                      <a:r>
                        <a:rPr lang="nl-NL" sz="1000">
                          <a:effectLst/>
                        </a:rPr>
                        <a:t> </a:t>
                      </a:r>
                      <a:endParaRPr lang="nl-NL" sz="1100">
                        <a:effectLst/>
                        <a:latin typeface="Tahoma"/>
                        <a:ea typeface="Times New Roman"/>
                        <a:cs typeface="Times New Roman"/>
                      </a:endParaRPr>
                    </a:p>
                  </a:txBody>
                  <a:tcPr marL="17780" marR="17780" marT="0" marB="0" anchor="ctr"/>
                </a:tc>
              </a:tr>
              <a:tr h="531059">
                <a:tc rowSpan="2">
                  <a:txBody>
                    <a:bodyPr/>
                    <a:lstStyle/>
                    <a:p>
                      <a:pPr>
                        <a:spcBef>
                          <a:spcPts val="600"/>
                        </a:spcBef>
                        <a:spcAft>
                          <a:spcPts val="0"/>
                        </a:spcAft>
                      </a:pPr>
                      <a:r>
                        <a:rPr lang="nl-NL" sz="1000">
                          <a:effectLst/>
                        </a:rPr>
                        <a:t>● Type belasting</a:t>
                      </a:r>
                      <a:endParaRPr lang="nl-NL" sz="1100">
                        <a:effectLst/>
                        <a:latin typeface="Tahoma"/>
                        <a:ea typeface="Times New Roman"/>
                        <a:cs typeface="Times New Roman"/>
                      </a:endParaRPr>
                    </a:p>
                  </a:txBody>
                  <a:tcPr marL="17780" marR="17780" marT="0" marB="0"/>
                </a:tc>
                <a:tc>
                  <a:txBody>
                    <a:bodyPr/>
                    <a:lstStyle/>
                    <a:p>
                      <a:pPr>
                        <a:spcAft>
                          <a:spcPts val="300"/>
                        </a:spcAft>
                      </a:pPr>
                      <a:r>
                        <a:rPr lang="nl-NL" sz="1000">
                          <a:effectLst/>
                        </a:rPr>
                        <a:t> Variabele duurtraining</a:t>
                      </a:r>
                      <a:endParaRPr lang="nl-NL" sz="1100">
                        <a:effectLst/>
                        <a:latin typeface="Tahoma"/>
                        <a:ea typeface="Times New Roman"/>
                        <a:cs typeface="Times New Roman"/>
                      </a:endParaRPr>
                    </a:p>
                  </a:txBody>
                  <a:tcPr marL="17780" marR="17780" marT="0" marB="0" anchor="ctr"/>
                </a:tc>
              </a:tr>
              <a:tr h="531059">
                <a:tc vMerge="1">
                  <a:txBody>
                    <a:bodyPr/>
                    <a:lstStyle/>
                    <a:p>
                      <a:endParaRPr lang="nl-NL"/>
                    </a:p>
                  </a:txBody>
                  <a:tcPr/>
                </a:tc>
                <a:tc>
                  <a:txBody>
                    <a:bodyPr/>
                    <a:lstStyle/>
                    <a:p>
                      <a:pPr>
                        <a:spcAft>
                          <a:spcPts val="300"/>
                        </a:spcAft>
                      </a:pPr>
                      <a:r>
                        <a:rPr lang="nl-NL" sz="1000" dirty="0">
                          <a:effectLst/>
                        </a:rPr>
                        <a:t> </a:t>
                      </a:r>
                      <a:endParaRPr lang="nl-NL" sz="1100" dirty="0">
                        <a:effectLst/>
                        <a:latin typeface="Tahoma"/>
                        <a:ea typeface="Times New Roman"/>
                        <a:cs typeface="Times New Roman"/>
                      </a:endParaRPr>
                    </a:p>
                  </a:txBody>
                  <a:tcPr marL="17780" marR="17780" marT="0" marB="0" anchor="ctr"/>
                </a:tc>
              </a:tr>
            </a:tbl>
          </a:graphicData>
        </a:graphic>
      </p:graphicFrame>
    </p:spTree>
    <p:extLst>
      <p:ext uri="{BB962C8B-B14F-4D97-AF65-F5344CB8AC3E}">
        <p14:creationId xmlns:p14="http://schemas.microsoft.com/office/powerpoint/2010/main" xmlns="" val="19589998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Lesdoelen</a:t>
            </a:r>
            <a:endParaRPr lang="nl-NL"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065998925"/>
              </p:ext>
            </p:extLst>
          </p:nvPr>
        </p:nvGraphicFramePr>
        <p:xfrm>
          <a:off x="683567" y="1772814"/>
          <a:ext cx="7704858" cy="3096347"/>
        </p:xfrm>
        <a:graphic>
          <a:graphicData uri="http://schemas.openxmlformats.org/drawingml/2006/table">
            <a:tbl>
              <a:tblPr>
                <a:tableStyleId>{5C22544A-7EE6-4342-B048-85BDC9FD1C3A}</a:tableStyleId>
              </a:tblPr>
              <a:tblGrid>
                <a:gridCol w="1193950"/>
                <a:gridCol w="1017958"/>
                <a:gridCol w="1098590"/>
                <a:gridCol w="1098590"/>
                <a:gridCol w="1098590"/>
                <a:gridCol w="1098590"/>
                <a:gridCol w="1098590"/>
              </a:tblGrid>
              <a:tr h="268476">
                <a:tc rowSpan="4">
                  <a:txBody>
                    <a:bodyPr/>
                    <a:lstStyle/>
                    <a:p>
                      <a:pPr>
                        <a:spcAft>
                          <a:spcPts val="0"/>
                        </a:spcAft>
                      </a:pPr>
                      <a:r>
                        <a:rPr lang="nl-NL" sz="1050" dirty="0">
                          <a:effectLst/>
                        </a:rPr>
                        <a:t>Lesdoel(en)</a:t>
                      </a:r>
                      <a:endParaRPr lang="nl-NL" sz="1100" dirty="0">
                        <a:effectLst/>
                      </a:endParaRPr>
                    </a:p>
                    <a:p>
                      <a:pPr>
                        <a:spcAft>
                          <a:spcPts val="0"/>
                        </a:spcAft>
                      </a:pPr>
                      <a:r>
                        <a:rPr lang="nl-NL" sz="1000" dirty="0">
                          <a:effectLst/>
                        </a:rPr>
                        <a:t> </a:t>
                      </a:r>
                      <a:endParaRPr lang="nl-NL" sz="1100" dirty="0">
                        <a:effectLst/>
                      </a:endParaRPr>
                    </a:p>
                  </a:txBody>
                  <a:tcPr marL="17780" marR="17780" marT="0" marB="0" anchor="ctr"/>
                </a:tc>
                <a:tc>
                  <a:txBody>
                    <a:bodyPr/>
                    <a:lstStyle/>
                    <a:p>
                      <a:pPr>
                        <a:spcAft>
                          <a:spcPts val="0"/>
                        </a:spcAft>
                      </a:pPr>
                      <a:r>
                        <a:rPr lang="nl-NL" sz="1000">
                          <a:effectLst/>
                        </a:rPr>
                        <a:t>●  Technisch</a:t>
                      </a:r>
                      <a:endParaRPr lang="nl-NL" sz="1100">
                        <a:effectLst/>
                        <a:latin typeface="Tahoma"/>
                        <a:ea typeface="Times New Roman"/>
                        <a:cs typeface="Times New Roman"/>
                      </a:endParaRPr>
                    </a:p>
                  </a:txBody>
                  <a:tcPr marL="17780" marR="17780" marT="0" marB="0" anchor="ctr"/>
                </a:tc>
                <a:tc>
                  <a:txBody>
                    <a:bodyPr/>
                    <a:lstStyle/>
                    <a:p>
                      <a:pPr>
                        <a:spcAft>
                          <a:spcPts val="0"/>
                        </a:spcAft>
                      </a:pPr>
                      <a:r>
                        <a:rPr lang="nl-NL" sz="1000">
                          <a:effectLst/>
                        </a:rPr>
                        <a:t>●  Tactisch</a:t>
                      </a:r>
                      <a:endParaRPr lang="nl-NL" sz="1100">
                        <a:effectLst/>
                        <a:latin typeface="Tahoma"/>
                        <a:ea typeface="Times New Roman"/>
                        <a:cs typeface="Times New Roman"/>
                      </a:endParaRPr>
                    </a:p>
                  </a:txBody>
                  <a:tcPr marL="17780" marR="17780" marT="0" marB="0" anchor="ctr"/>
                </a:tc>
                <a:tc>
                  <a:txBody>
                    <a:bodyPr/>
                    <a:lstStyle/>
                    <a:p>
                      <a:pPr>
                        <a:spcAft>
                          <a:spcPts val="0"/>
                        </a:spcAft>
                      </a:pPr>
                      <a:r>
                        <a:rPr lang="nl-NL" sz="1000">
                          <a:effectLst/>
                        </a:rPr>
                        <a:t> ●  </a:t>
                      </a:r>
                      <a:r>
                        <a:rPr lang="nl-NL" sz="1000" u="sng">
                          <a:effectLst/>
                        </a:rPr>
                        <a:t>Conditioneel</a:t>
                      </a:r>
                      <a:endParaRPr lang="nl-NL" sz="1100">
                        <a:effectLst/>
                        <a:latin typeface="Tahoma"/>
                        <a:ea typeface="Times New Roman"/>
                        <a:cs typeface="Times New Roman"/>
                      </a:endParaRPr>
                    </a:p>
                  </a:txBody>
                  <a:tcPr marL="17780" marR="17780" marT="0" marB="0" anchor="ctr"/>
                </a:tc>
                <a:tc>
                  <a:txBody>
                    <a:bodyPr/>
                    <a:lstStyle/>
                    <a:p>
                      <a:pPr>
                        <a:spcAft>
                          <a:spcPts val="0"/>
                        </a:spcAft>
                      </a:pPr>
                      <a:r>
                        <a:rPr lang="nl-NL" sz="1000">
                          <a:effectLst/>
                        </a:rPr>
                        <a:t> ●  Cognitief</a:t>
                      </a:r>
                      <a:endParaRPr lang="nl-NL" sz="1100">
                        <a:effectLst/>
                        <a:latin typeface="Tahoma"/>
                        <a:ea typeface="Times New Roman"/>
                        <a:cs typeface="Times New Roman"/>
                      </a:endParaRPr>
                    </a:p>
                  </a:txBody>
                  <a:tcPr marL="17780" marR="17780" marT="0" marB="0" anchor="ctr"/>
                </a:tc>
                <a:tc>
                  <a:txBody>
                    <a:bodyPr/>
                    <a:lstStyle/>
                    <a:p>
                      <a:pPr>
                        <a:spcAft>
                          <a:spcPts val="0"/>
                        </a:spcAft>
                      </a:pPr>
                      <a:r>
                        <a:rPr lang="nl-NL" sz="1000">
                          <a:effectLst/>
                        </a:rPr>
                        <a:t>●  Sociaal-affectief</a:t>
                      </a:r>
                      <a:endParaRPr lang="nl-NL" sz="1100">
                        <a:effectLst/>
                        <a:latin typeface="Tahoma"/>
                        <a:ea typeface="Times New Roman"/>
                        <a:cs typeface="Times New Roman"/>
                      </a:endParaRPr>
                    </a:p>
                  </a:txBody>
                  <a:tcPr marL="17780" marR="17780" marT="0" marB="0" anchor="ctr"/>
                </a:tc>
                <a:tc>
                  <a:txBody>
                    <a:bodyPr/>
                    <a:lstStyle/>
                    <a:p>
                      <a:pPr>
                        <a:spcAft>
                          <a:spcPts val="0"/>
                        </a:spcAft>
                      </a:pPr>
                      <a:r>
                        <a:rPr lang="nl-NL" sz="1000">
                          <a:effectLst/>
                        </a:rPr>
                        <a:t> ●  Anders ……</a:t>
                      </a:r>
                      <a:endParaRPr lang="nl-NL" sz="1100">
                        <a:effectLst/>
                        <a:latin typeface="Tahoma"/>
                        <a:ea typeface="Times New Roman"/>
                        <a:cs typeface="Times New Roman"/>
                      </a:endParaRPr>
                    </a:p>
                  </a:txBody>
                  <a:tcPr marL="17780" marR="17780" marT="0" marB="0" anchor="ctr"/>
                </a:tc>
              </a:tr>
              <a:tr h="469538">
                <a:tc vMerge="1">
                  <a:txBody>
                    <a:bodyPr/>
                    <a:lstStyle/>
                    <a:p>
                      <a:endParaRPr lang="nl-NL"/>
                    </a:p>
                  </a:txBody>
                  <a:tcPr/>
                </a:tc>
                <a:tc gridSpan="6">
                  <a:txBody>
                    <a:bodyPr/>
                    <a:lstStyle/>
                    <a:p>
                      <a:pPr>
                        <a:spcAft>
                          <a:spcPts val="300"/>
                        </a:spcAft>
                      </a:pPr>
                      <a:r>
                        <a:rPr lang="nl-NL" sz="1000" dirty="0">
                          <a:effectLst/>
                        </a:rPr>
                        <a:t>Wij willen ervoor zorgen dat de studenten hun aerobe capaciteit verhogen. </a:t>
                      </a:r>
                      <a:endParaRPr lang="nl-NL" sz="1100" dirty="0">
                        <a:effectLst/>
                        <a:latin typeface="Tahoma"/>
                        <a:ea typeface="Times New Roman"/>
                        <a:cs typeface="Times New Roman"/>
                      </a:endParaRPr>
                    </a:p>
                  </a:txBody>
                  <a:tcPr marL="17780" marR="17780" marT="0" marB="0" anchor="b"/>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r>
              <a:tr h="469538">
                <a:tc vMerge="1">
                  <a:txBody>
                    <a:bodyPr/>
                    <a:lstStyle/>
                    <a:p>
                      <a:endParaRPr lang="nl-NL"/>
                    </a:p>
                  </a:txBody>
                  <a:tcPr/>
                </a:tc>
                <a:tc gridSpan="6">
                  <a:txBody>
                    <a:bodyPr/>
                    <a:lstStyle/>
                    <a:p>
                      <a:pPr>
                        <a:spcAft>
                          <a:spcPts val="300"/>
                        </a:spcAft>
                      </a:pPr>
                      <a:r>
                        <a:rPr lang="nl-NL" sz="1000" dirty="0">
                          <a:effectLst/>
                        </a:rPr>
                        <a:t>Wij willen het accent leggen op de tempowisselingen, waardoor de hartslag variabel is. </a:t>
                      </a:r>
                      <a:endParaRPr lang="nl-NL" sz="1100" dirty="0">
                        <a:effectLst/>
                        <a:latin typeface="Tahoma"/>
                        <a:ea typeface="Times New Roman"/>
                        <a:cs typeface="Times New Roman"/>
                      </a:endParaRPr>
                    </a:p>
                  </a:txBody>
                  <a:tcPr marL="17780" marR="17780" marT="0" marB="0" anchor="b"/>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r>
              <a:tr h="469538">
                <a:tc vMerge="1">
                  <a:txBody>
                    <a:bodyPr/>
                    <a:lstStyle/>
                    <a:p>
                      <a:endParaRPr lang="nl-NL"/>
                    </a:p>
                  </a:txBody>
                  <a:tcPr/>
                </a:tc>
                <a:tc gridSpan="6">
                  <a:txBody>
                    <a:bodyPr/>
                    <a:lstStyle/>
                    <a:p>
                      <a:pPr>
                        <a:spcAft>
                          <a:spcPts val="300"/>
                        </a:spcAft>
                      </a:pPr>
                      <a:r>
                        <a:rPr lang="nl-NL" sz="1000" dirty="0">
                          <a:effectLst/>
                        </a:rPr>
                        <a:t>En wij willen ervoor zorgen dat de hartslag tussen de 65-85% </a:t>
                      </a:r>
                      <a:r>
                        <a:rPr lang="nl-NL" sz="1000" dirty="0" smtClean="0">
                          <a:effectLst/>
                        </a:rPr>
                        <a:t>van de hfmax blijft</a:t>
                      </a:r>
                      <a:r>
                        <a:rPr lang="nl-NL" sz="1000" dirty="0">
                          <a:effectLst/>
                        </a:rPr>
                        <a:t>.</a:t>
                      </a:r>
                      <a:endParaRPr lang="nl-NL" sz="1100" dirty="0">
                        <a:effectLst/>
                        <a:latin typeface="Tahoma"/>
                        <a:ea typeface="Times New Roman"/>
                        <a:cs typeface="Times New Roman"/>
                      </a:endParaRPr>
                    </a:p>
                  </a:txBody>
                  <a:tcPr marL="17780" marR="17780" marT="0" marB="0" anchor="b"/>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r>
              <a:tr h="469538">
                <a:tc rowSpan="3">
                  <a:txBody>
                    <a:bodyPr/>
                    <a:lstStyle/>
                    <a:p>
                      <a:pPr>
                        <a:spcAft>
                          <a:spcPts val="0"/>
                        </a:spcAft>
                      </a:pPr>
                      <a:r>
                        <a:rPr lang="nl-NL" sz="1050" dirty="0">
                          <a:effectLst/>
                        </a:rPr>
                        <a:t>Persoonlijk leerdoel</a:t>
                      </a:r>
                      <a:endParaRPr lang="nl-NL" sz="1100" dirty="0">
                        <a:effectLst/>
                      </a:endParaRPr>
                    </a:p>
                    <a:p>
                      <a:pPr>
                        <a:spcAft>
                          <a:spcPts val="0"/>
                        </a:spcAft>
                      </a:pPr>
                      <a:r>
                        <a:rPr lang="nl-NL" sz="1000" dirty="0">
                          <a:effectLst/>
                        </a:rPr>
                        <a:t> </a:t>
                      </a:r>
                      <a:endParaRPr lang="nl-NL" sz="1100" dirty="0">
                        <a:effectLst/>
                      </a:endParaRPr>
                    </a:p>
                  </a:txBody>
                  <a:tcPr marL="17780" marR="17780" marT="0" marB="0" anchor="ctr"/>
                </a:tc>
                <a:tc gridSpan="6">
                  <a:txBody>
                    <a:bodyPr/>
                    <a:lstStyle/>
                    <a:p>
                      <a:pPr>
                        <a:spcAft>
                          <a:spcPts val="300"/>
                        </a:spcAft>
                      </a:pPr>
                      <a:r>
                        <a:rPr lang="nl-NL" sz="1000" dirty="0">
                          <a:effectLst/>
                        </a:rPr>
                        <a:t>Rob: Het stimuleren en motiveren van de studenten, zodat de studenten het leuk blijven vinden.</a:t>
                      </a:r>
                      <a:endParaRPr lang="nl-NL" sz="1100" dirty="0">
                        <a:effectLst/>
                        <a:latin typeface="Tahoma"/>
                        <a:ea typeface="Times New Roman"/>
                        <a:cs typeface="Times New Roman"/>
                      </a:endParaRPr>
                    </a:p>
                  </a:txBody>
                  <a:tcPr marL="17780" marR="17780" marT="0" marB="0" anchor="b"/>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r>
              <a:tr h="469538">
                <a:tc vMerge="1">
                  <a:txBody>
                    <a:bodyPr/>
                    <a:lstStyle/>
                    <a:p>
                      <a:endParaRPr lang="nl-NL"/>
                    </a:p>
                  </a:txBody>
                  <a:tcPr/>
                </a:tc>
                <a:tc gridSpan="6">
                  <a:txBody>
                    <a:bodyPr/>
                    <a:lstStyle/>
                    <a:p>
                      <a:pPr>
                        <a:spcAft>
                          <a:spcPts val="300"/>
                        </a:spcAft>
                      </a:pPr>
                      <a:r>
                        <a:rPr lang="nl-NL" sz="1000" dirty="0">
                          <a:effectLst/>
                        </a:rPr>
                        <a:t>Tim: Ik wil ervoor zorgen dat ik goed verstaanbaar ben daardoor duidelijk overkom. </a:t>
                      </a:r>
                      <a:endParaRPr lang="nl-NL" sz="1100" dirty="0">
                        <a:effectLst/>
                        <a:latin typeface="Tahoma"/>
                        <a:ea typeface="Times New Roman"/>
                        <a:cs typeface="Times New Roman"/>
                      </a:endParaRPr>
                    </a:p>
                  </a:txBody>
                  <a:tcPr marL="17780" marR="17780" marT="0" marB="0" anchor="b"/>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r>
              <a:tr h="480181">
                <a:tc vMerge="1">
                  <a:txBody>
                    <a:bodyPr/>
                    <a:lstStyle/>
                    <a:p>
                      <a:endParaRPr lang="nl-NL"/>
                    </a:p>
                  </a:txBody>
                  <a:tcPr/>
                </a:tc>
                <a:tc gridSpan="6">
                  <a:txBody>
                    <a:bodyPr/>
                    <a:lstStyle/>
                    <a:p>
                      <a:pPr>
                        <a:spcAft>
                          <a:spcPts val="300"/>
                        </a:spcAft>
                      </a:pPr>
                      <a:r>
                        <a:rPr lang="nl-NL" sz="1000" dirty="0">
                          <a:effectLst/>
                        </a:rPr>
                        <a:t> </a:t>
                      </a:r>
                      <a:endParaRPr lang="nl-NL" sz="1100" dirty="0">
                        <a:effectLst/>
                        <a:latin typeface="Tahoma"/>
                        <a:ea typeface="Times New Roman"/>
                        <a:cs typeface="Times New Roman"/>
                      </a:endParaRPr>
                    </a:p>
                  </a:txBody>
                  <a:tcPr marL="17780" marR="17780" marT="0" marB="0" anchor="b"/>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xmlns="" val="1601730045"/>
              </p:ext>
            </p:extLst>
          </p:nvPr>
        </p:nvGraphicFramePr>
        <p:xfrm>
          <a:off x="683568" y="4941168"/>
          <a:ext cx="7704856" cy="1275587"/>
        </p:xfrm>
        <a:graphic>
          <a:graphicData uri="http://schemas.openxmlformats.org/drawingml/2006/table">
            <a:tbl>
              <a:tblPr>
                <a:tableStyleId>{5C22544A-7EE6-4342-B048-85BDC9FD1C3A}</a:tableStyleId>
              </a:tblPr>
              <a:tblGrid>
                <a:gridCol w="280177"/>
                <a:gridCol w="7424679"/>
              </a:tblGrid>
              <a:tr h="180386">
                <a:tc gridSpan="2">
                  <a:txBody>
                    <a:bodyPr/>
                    <a:lstStyle/>
                    <a:p>
                      <a:pPr>
                        <a:spcAft>
                          <a:spcPts val="0"/>
                        </a:spcAft>
                      </a:pPr>
                      <a:r>
                        <a:rPr lang="nl-NL" sz="1050" dirty="0">
                          <a:effectLst/>
                        </a:rPr>
                        <a:t>De belangrijkste verbeterpunten van de vorige les [verwerk de feedback duidelijk in je lesvoorbereiding]:</a:t>
                      </a:r>
                      <a:endParaRPr lang="nl-NL" sz="1100" dirty="0">
                        <a:effectLst/>
                        <a:latin typeface="Tahoma"/>
                        <a:ea typeface="Times New Roman"/>
                        <a:cs typeface="Times New Roman"/>
                      </a:endParaRPr>
                    </a:p>
                  </a:txBody>
                  <a:tcPr marL="44450" marR="44450" marT="0" marB="0" anchor="ctr"/>
                </a:tc>
                <a:tc hMerge="1">
                  <a:txBody>
                    <a:bodyPr/>
                    <a:lstStyle/>
                    <a:p>
                      <a:endParaRPr lang="nl-NL"/>
                    </a:p>
                  </a:txBody>
                  <a:tcPr/>
                </a:tc>
              </a:tr>
              <a:tr h="365067">
                <a:tc>
                  <a:txBody>
                    <a:bodyPr/>
                    <a:lstStyle/>
                    <a:p>
                      <a:pPr algn="ctr">
                        <a:spcAft>
                          <a:spcPts val="0"/>
                        </a:spcAft>
                      </a:pPr>
                      <a:r>
                        <a:rPr lang="nl-NL" sz="1000">
                          <a:effectLst/>
                        </a:rPr>
                        <a:t>1</a:t>
                      </a:r>
                      <a:endParaRPr lang="nl-NL" sz="1100">
                        <a:effectLst/>
                        <a:latin typeface="Tahoma"/>
                        <a:ea typeface="Times New Roman"/>
                        <a:cs typeface="Times New Roman"/>
                      </a:endParaRPr>
                    </a:p>
                  </a:txBody>
                  <a:tcPr marL="44450" marR="44450" marT="0" marB="0" anchor="ctr"/>
                </a:tc>
                <a:tc>
                  <a:txBody>
                    <a:bodyPr/>
                    <a:lstStyle/>
                    <a:p>
                      <a:pPr>
                        <a:spcAft>
                          <a:spcPts val="0"/>
                        </a:spcAft>
                      </a:pPr>
                      <a:r>
                        <a:rPr lang="nl-NL" sz="1000">
                          <a:effectLst/>
                        </a:rPr>
                        <a:t>Motiveren en stimuleren</a:t>
                      </a:r>
                      <a:endParaRPr lang="nl-NL" sz="1100">
                        <a:effectLst/>
                        <a:latin typeface="Tahoma"/>
                        <a:ea typeface="Times New Roman"/>
                        <a:cs typeface="Times New Roman"/>
                      </a:endParaRPr>
                    </a:p>
                  </a:txBody>
                  <a:tcPr marL="44450" marR="44450" marT="0" marB="0" anchor="ctr"/>
                </a:tc>
              </a:tr>
              <a:tr h="365067">
                <a:tc>
                  <a:txBody>
                    <a:bodyPr/>
                    <a:lstStyle/>
                    <a:p>
                      <a:pPr algn="ctr">
                        <a:spcAft>
                          <a:spcPts val="0"/>
                        </a:spcAft>
                      </a:pPr>
                      <a:r>
                        <a:rPr lang="nl-NL" sz="1000">
                          <a:effectLst/>
                        </a:rPr>
                        <a:t>2</a:t>
                      </a:r>
                      <a:endParaRPr lang="nl-NL" sz="1100">
                        <a:effectLst/>
                        <a:latin typeface="Tahoma"/>
                        <a:ea typeface="Times New Roman"/>
                        <a:cs typeface="Times New Roman"/>
                      </a:endParaRPr>
                    </a:p>
                  </a:txBody>
                  <a:tcPr marL="44450" marR="44450" marT="0" marB="0" anchor="ctr"/>
                </a:tc>
                <a:tc>
                  <a:txBody>
                    <a:bodyPr/>
                    <a:lstStyle/>
                    <a:p>
                      <a:pPr>
                        <a:spcAft>
                          <a:spcPts val="0"/>
                        </a:spcAft>
                      </a:pPr>
                      <a:r>
                        <a:rPr lang="nl-NL" sz="1000">
                          <a:effectLst/>
                        </a:rPr>
                        <a:t>Sneller klaarzetten van de oefenvormen</a:t>
                      </a:r>
                      <a:endParaRPr lang="nl-NL" sz="1100">
                        <a:effectLst/>
                        <a:latin typeface="Tahoma"/>
                        <a:ea typeface="Times New Roman"/>
                        <a:cs typeface="Times New Roman"/>
                      </a:endParaRPr>
                    </a:p>
                  </a:txBody>
                  <a:tcPr marL="44450" marR="44450" marT="0" marB="0" anchor="ctr"/>
                </a:tc>
              </a:tr>
              <a:tr h="365067">
                <a:tc>
                  <a:txBody>
                    <a:bodyPr/>
                    <a:lstStyle/>
                    <a:p>
                      <a:pPr algn="ctr">
                        <a:spcAft>
                          <a:spcPts val="0"/>
                        </a:spcAft>
                      </a:pPr>
                      <a:r>
                        <a:rPr lang="nl-NL" sz="1000">
                          <a:effectLst/>
                        </a:rPr>
                        <a:t>3</a:t>
                      </a:r>
                      <a:endParaRPr lang="nl-NL" sz="1100">
                        <a:effectLst/>
                        <a:latin typeface="Tahoma"/>
                        <a:ea typeface="Times New Roman"/>
                        <a:cs typeface="Times New Roman"/>
                      </a:endParaRPr>
                    </a:p>
                  </a:txBody>
                  <a:tcPr marL="44450" marR="44450" marT="0" marB="0" anchor="ctr"/>
                </a:tc>
                <a:tc>
                  <a:txBody>
                    <a:bodyPr/>
                    <a:lstStyle/>
                    <a:p>
                      <a:pPr>
                        <a:spcAft>
                          <a:spcPts val="0"/>
                        </a:spcAft>
                      </a:pPr>
                      <a:r>
                        <a:rPr lang="nl-NL" sz="1000" dirty="0">
                          <a:effectLst/>
                        </a:rPr>
                        <a:t>Beter verstaanbaar zijn</a:t>
                      </a:r>
                      <a:endParaRPr lang="nl-NL" sz="1100" dirty="0">
                        <a:effectLst/>
                        <a:latin typeface="Tahoma"/>
                        <a:ea typeface="Times New Roman"/>
                        <a:cs typeface="Times New Roman"/>
                      </a:endParaRPr>
                    </a:p>
                  </a:txBody>
                  <a:tcPr marL="44450" marR="44450" marT="0" marB="0" anchor="ctr"/>
                </a:tc>
              </a:tr>
            </a:tbl>
          </a:graphicData>
        </a:graphic>
      </p:graphicFrame>
    </p:spTree>
    <p:extLst>
      <p:ext uri="{BB962C8B-B14F-4D97-AF65-F5344CB8AC3E}">
        <p14:creationId xmlns:p14="http://schemas.microsoft.com/office/powerpoint/2010/main" xmlns="" val="4255591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3808" y="188640"/>
            <a:ext cx="3250704" cy="1052736"/>
          </a:xfrm>
        </p:spPr>
        <p:txBody>
          <a:bodyPr/>
          <a:lstStyle/>
          <a:p>
            <a:r>
              <a:rPr lang="nl-NL" sz="3200" smtClean="0"/>
              <a:t>Warming-up</a:t>
            </a:r>
            <a:endParaRPr lang="nl-NL"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872926660"/>
              </p:ext>
            </p:extLst>
          </p:nvPr>
        </p:nvGraphicFramePr>
        <p:xfrm>
          <a:off x="827584" y="1340768"/>
          <a:ext cx="7632848" cy="5040561"/>
        </p:xfrm>
        <a:graphic>
          <a:graphicData uri="http://schemas.openxmlformats.org/drawingml/2006/table">
            <a:tbl>
              <a:tblPr>
                <a:tableStyleId>{5C22544A-7EE6-4342-B048-85BDC9FD1C3A}</a:tableStyleId>
              </a:tblPr>
              <a:tblGrid>
                <a:gridCol w="406469"/>
                <a:gridCol w="1935349"/>
                <a:gridCol w="2321802"/>
                <a:gridCol w="83912"/>
                <a:gridCol w="73903"/>
                <a:gridCol w="2811413"/>
              </a:tblGrid>
              <a:tr h="419174">
                <a:tc>
                  <a:txBody>
                    <a:bodyPr/>
                    <a:lstStyle/>
                    <a:p>
                      <a:pPr algn="ctr">
                        <a:spcAft>
                          <a:spcPts val="0"/>
                        </a:spcAft>
                      </a:pPr>
                      <a:r>
                        <a:rPr lang="nl-NL" sz="1000" dirty="0">
                          <a:effectLst/>
                        </a:rPr>
                        <a:t>Les-deel</a:t>
                      </a:r>
                      <a:endParaRPr lang="nl-NL" sz="1000" dirty="0">
                        <a:effectLst/>
                        <a:latin typeface="Tahoma"/>
                        <a:ea typeface="Times New Roman"/>
                        <a:cs typeface="Times New Roman"/>
                      </a:endParaRPr>
                    </a:p>
                  </a:txBody>
                  <a:tcPr marL="17780" marR="17780" marT="0" marB="0"/>
                </a:tc>
                <a:tc>
                  <a:txBody>
                    <a:bodyPr/>
                    <a:lstStyle/>
                    <a:p>
                      <a:pPr algn="ctr">
                        <a:spcAft>
                          <a:spcPts val="0"/>
                        </a:spcAft>
                      </a:pPr>
                      <a:r>
                        <a:rPr lang="nl-NL" sz="1100" u="sng">
                          <a:effectLst/>
                        </a:rPr>
                        <a:t>Bewegingsvormen</a:t>
                      </a:r>
                      <a:endParaRPr lang="nl-NL" sz="1100">
                        <a:effectLst/>
                      </a:endParaRPr>
                    </a:p>
                    <a:p>
                      <a:pPr algn="ctr">
                        <a:spcAft>
                          <a:spcPts val="0"/>
                        </a:spcAft>
                      </a:pPr>
                      <a:r>
                        <a:rPr lang="nl-NL" sz="1100">
                          <a:effectLst/>
                        </a:rPr>
                        <a:t>Wat ga ik doen?</a:t>
                      </a:r>
                      <a:endParaRPr lang="nl-NL" sz="1100">
                        <a:effectLst/>
                        <a:latin typeface="Tahoma"/>
                        <a:ea typeface="Times New Roman"/>
                        <a:cs typeface="Times New Roman"/>
                      </a:endParaRPr>
                    </a:p>
                  </a:txBody>
                  <a:tcPr marL="17780" marR="17780" marT="0" marB="0" anchor="ctr"/>
                </a:tc>
                <a:tc gridSpan="3">
                  <a:txBody>
                    <a:bodyPr/>
                    <a:lstStyle/>
                    <a:p>
                      <a:pPr algn="ctr">
                        <a:spcAft>
                          <a:spcPts val="0"/>
                        </a:spcAft>
                      </a:pPr>
                      <a:r>
                        <a:rPr lang="nl-NL" sz="1100" u="sng">
                          <a:effectLst/>
                        </a:rPr>
                        <a:t>Organisatie</a:t>
                      </a:r>
                      <a:endParaRPr lang="nl-NL" sz="1100">
                        <a:effectLst/>
                      </a:endParaRPr>
                    </a:p>
                    <a:p>
                      <a:pPr algn="ctr">
                        <a:spcAft>
                          <a:spcPts val="0"/>
                        </a:spcAft>
                      </a:pPr>
                      <a:r>
                        <a:rPr lang="nl-NL" sz="1100">
                          <a:effectLst/>
                        </a:rPr>
                        <a:t>Hoe regel ik het?</a:t>
                      </a:r>
                      <a:endParaRPr lang="nl-NL" sz="1100">
                        <a:effectLst/>
                        <a:latin typeface="Tahoma"/>
                        <a:ea typeface="Times New Roman"/>
                        <a:cs typeface="Times New Roman"/>
                      </a:endParaRPr>
                    </a:p>
                  </a:txBody>
                  <a:tcPr marL="17780" marR="17780" marT="0" marB="0" anchor="ctr"/>
                </a:tc>
                <a:tc hMerge="1">
                  <a:txBody>
                    <a:bodyPr/>
                    <a:lstStyle/>
                    <a:p>
                      <a:endParaRPr lang="nl-NL"/>
                    </a:p>
                  </a:txBody>
                  <a:tcPr/>
                </a:tc>
                <a:tc hMerge="1">
                  <a:txBody>
                    <a:bodyPr/>
                    <a:lstStyle/>
                    <a:p>
                      <a:endParaRPr lang="nl-NL"/>
                    </a:p>
                  </a:txBody>
                  <a:tcPr/>
                </a:tc>
                <a:tc>
                  <a:txBody>
                    <a:bodyPr/>
                    <a:lstStyle/>
                    <a:p>
                      <a:pPr algn="ctr">
                        <a:spcAft>
                          <a:spcPts val="0"/>
                        </a:spcAft>
                      </a:pPr>
                      <a:r>
                        <a:rPr lang="nl-NL" sz="1100" u="sng">
                          <a:effectLst/>
                        </a:rPr>
                        <a:t>Begeleiding en differentiatie</a:t>
                      </a:r>
                      <a:endParaRPr lang="nl-NL" sz="1100">
                        <a:effectLst/>
                      </a:endParaRPr>
                    </a:p>
                    <a:p>
                      <a:pPr algn="ctr">
                        <a:spcAft>
                          <a:spcPts val="0"/>
                        </a:spcAft>
                      </a:pPr>
                      <a:r>
                        <a:rPr lang="nl-NL" sz="1100">
                          <a:effectLst/>
                        </a:rPr>
                        <a:t>Wat wil ik zien en wat ga ik zeggen?</a:t>
                      </a:r>
                      <a:endParaRPr lang="nl-NL" sz="1100">
                        <a:effectLst/>
                        <a:latin typeface="Tahoma"/>
                        <a:ea typeface="Times New Roman"/>
                        <a:cs typeface="Times New Roman"/>
                      </a:endParaRPr>
                    </a:p>
                  </a:txBody>
                  <a:tcPr marL="17780" marR="17780" marT="0" marB="0" anchor="ctr"/>
                </a:tc>
              </a:tr>
              <a:tr h="167669">
                <a:tc rowSpan="2">
                  <a:txBody>
                    <a:bodyPr/>
                    <a:lstStyle/>
                    <a:p>
                      <a:pPr marL="71755" marR="71755" algn="ctr">
                        <a:spcAft>
                          <a:spcPts val="0"/>
                        </a:spcAft>
                      </a:pPr>
                      <a:r>
                        <a:rPr lang="nl-NL" sz="900">
                          <a:effectLst/>
                        </a:rPr>
                        <a:t>Warming-up</a:t>
                      </a:r>
                      <a:endParaRPr lang="nl-NL" sz="1000">
                        <a:effectLst/>
                        <a:latin typeface="Tahoma"/>
                        <a:ea typeface="Times New Roman"/>
                        <a:cs typeface="Times New Roman"/>
                      </a:endParaRPr>
                    </a:p>
                  </a:txBody>
                  <a:tcPr marL="17780" marR="17780" marT="0" marB="0" vert="vert270" anchor="ctr"/>
                </a:tc>
                <a:tc rowSpan="4">
                  <a:txBody>
                    <a:bodyPr/>
                    <a:lstStyle/>
                    <a:p>
                      <a:pPr marL="342900" lvl="0" indent="-342900">
                        <a:spcBef>
                          <a:spcPts val="300"/>
                        </a:spcBef>
                        <a:spcAft>
                          <a:spcPts val="0"/>
                        </a:spcAft>
                        <a:buClr>
                          <a:srgbClr val="000000"/>
                        </a:buClr>
                        <a:buSzPts val="800"/>
                        <a:buFont typeface="Wingdings"/>
                        <a:buChar char=""/>
                        <a:tabLst>
                          <a:tab pos="107950" algn="l"/>
                        </a:tabLst>
                      </a:pPr>
                      <a:endParaRPr lang="nl-NL" sz="1000" dirty="0" smtClean="0">
                        <a:effectLst/>
                      </a:endParaRPr>
                    </a:p>
                    <a:p>
                      <a:pPr marL="342900" lvl="0" indent="-342900">
                        <a:spcBef>
                          <a:spcPts val="300"/>
                        </a:spcBef>
                        <a:spcAft>
                          <a:spcPts val="0"/>
                        </a:spcAft>
                        <a:buClr>
                          <a:srgbClr val="000000"/>
                        </a:buClr>
                        <a:buSzPts val="800"/>
                        <a:buFont typeface="Wingdings"/>
                        <a:buChar char=""/>
                        <a:tabLst>
                          <a:tab pos="107950" algn="l"/>
                        </a:tabLst>
                      </a:pPr>
                      <a:r>
                        <a:rPr lang="nl-NL" sz="1000" dirty="0" smtClean="0">
                          <a:effectLst/>
                        </a:rPr>
                        <a:t>We </a:t>
                      </a:r>
                      <a:r>
                        <a:rPr lang="nl-NL" sz="1000" dirty="0">
                          <a:effectLst/>
                        </a:rPr>
                        <a:t>gaan alle spiergroepen opwarmen door middel van een warming-up. Deze warming-up zal bestaan uit 10 oefeningen die gemiddeld </a:t>
                      </a:r>
                      <a:r>
                        <a:rPr lang="nl-NL" sz="1000" dirty="0" smtClean="0">
                          <a:effectLst/>
                        </a:rPr>
                        <a:t> gezien 10 </a:t>
                      </a:r>
                      <a:r>
                        <a:rPr lang="nl-NL" sz="1000" dirty="0">
                          <a:effectLst/>
                        </a:rPr>
                        <a:t>seconden duren.</a:t>
                      </a:r>
                      <a:endParaRPr lang="nl-NL" sz="1100" dirty="0">
                        <a:effectLst/>
                      </a:endParaRPr>
                    </a:p>
                    <a:p>
                      <a:pPr marL="107950">
                        <a:spcBef>
                          <a:spcPts val="300"/>
                        </a:spcBef>
                        <a:spcAft>
                          <a:spcPts val="0"/>
                        </a:spcAft>
                      </a:pPr>
                      <a:r>
                        <a:rPr lang="nl-NL" sz="1000" dirty="0">
                          <a:effectLst/>
                        </a:rPr>
                        <a:t/>
                      </a:r>
                      <a:br>
                        <a:rPr lang="nl-NL" sz="1000" dirty="0">
                          <a:effectLst/>
                        </a:rPr>
                      </a:br>
                      <a:r>
                        <a:rPr lang="nl-NL" sz="1000" dirty="0">
                          <a:effectLst/>
                        </a:rPr>
                        <a:t>Er zal in tweetallen naast elkaar worden </a:t>
                      </a:r>
                      <a:r>
                        <a:rPr lang="nl-NL" sz="1000" dirty="0" smtClean="0">
                          <a:effectLst/>
                        </a:rPr>
                        <a:t>gelopen</a:t>
                      </a:r>
                      <a:r>
                        <a:rPr lang="nl-NL" sz="1000" baseline="0" dirty="0" smtClean="0">
                          <a:effectLst/>
                        </a:rPr>
                        <a:t> en </a:t>
                      </a:r>
                      <a:r>
                        <a:rPr lang="nl-NL" sz="1000" dirty="0" smtClean="0">
                          <a:effectLst/>
                        </a:rPr>
                        <a:t>tussen </a:t>
                      </a:r>
                      <a:r>
                        <a:rPr lang="nl-NL" sz="1000" dirty="0">
                          <a:effectLst/>
                        </a:rPr>
                        <a:t>de 2 pionnen zit ongeveer 15 meter ruimte tussen. </a:t>
                      </a:r>
                      <a:r>
                        <a:rPr lang="nl-NL" sz="1000" dirty="0" smtClean="0">
                          <a:effectLst/>
                        </a:rPr>
                        <a:t>De</a:t>
                      </a:r>
                      <a:r>
                        <a:rPr lang="nl-NL" sz="1000" baseline="0" dirty="0" smtClean="0">
                          <a:effectLst/>
                        </a:rPr>
                        <a:t> t</a:t>
                      </a:r>
                      <a:r>
                        <a:rPr lang="nl-NL" sz="1000" dirty="0" smtClean="0">
                          <a:effectLst/>
                        </a:rPr>
                        <a:t>erugweg </a:t>
                      </a:r>
                      <a:r>
                        <a:rPr lang="nl-NL" sz="1000" dirty="0">
                          <a:effectLst/>
                        </a:rPr>
                        <a:t>in looppass. Als laatste wordt de warming-up afgesloten met  jumping-jacks in de kring.</a:t>
                      </a:r>
                      <a:br>
                        <a:rPr lang="nl-NL" sz="1000" dirty="0">
                          <a:effectLst/>
                        </a:rPr>
                      </a:br>
                      <a:endParaRPr lang="nl-NL" sz="1100" dirty="0">
                        <a:effectLst/>
                      </a:endParaRPr>
                    </a:p>
                    <a:p>
                      <a:pPr>
                        <a:spcAft>
                          <a:spcPts val="0"/>
                        </a:spcAft>
                      </a:pPr>
                      <a:r>
                        <a:rPr lang="nl-NL" sz="1000" dirty="0">
                          <a:effectLst/>
                        </a:rPr>
                        <a:t>Oefening 1: Heen en weer lopen</a:t>
                      </a:r>
                      <a:br>
                        <a:rPr lang="nl-NL" sz="1000" dirty="0">
                          <a:effectLst/>
                        </a:rPr>
                      </a:br>
                      <a:r>
                        <a:rPr lang="nl-NL" sz="1000" dirty="0">
                          <a:effectLst/>
                        </a:rPr>
                        <a:t>Oefening 2: Knieën heffen </a:t>
                      </a:r>
                      <a:br>
                        <a:rPr lang="nl-NL" sz="1000" dirty="0">
                          <a:effectLst/>
                        </a:rPr>
                      </a:br>
                      <a:r>
                        <a:rPr lang="nl-NL" sz="1000" dirty="0">
                          <a:effectLst/>
                        </a:rPr>
                        <a:t>Oefening 3: Hakken billen</a:t>
                      </a:r>
                      <a:br>
                        <a:rPr lang="nl-NL" sz="1000" dirty="0">
                          <a:effectLst/>
                        </a:rPr>
                      </a:br>
                      <a:r>
                        <a:rPr lang="nl-NL" sz="1000" dirty="0">
                          <a:effectLst/>
                        </a:rPr>
                        <a:t>Oefening 4: Armen zwaaien</a:t>
                      </a:r>
                      <a:br>
                        <a:rPr lang="nl-NL" sz="1000" dirty="0">
                          <a:effectLst/>
                        </a:rPr>
                      </a:br>
                      <a:r>
                        <a:rPr lang="nl-NL" sz="1000" dirty="0">
                          <a:effectLst/>
                        </a:rPr>
                        <a:t>Oefening 5: Aansluitpas</a:t>
                      </a:r>
                      <a:br>
                        <a:rPr lang="nl-NL" sz="1000" dirty="0">
                          <a:effectLst/>
                        </a:rPr>
                      </a:br>
                      <a:r>
                        <a:rPr lang="nl-NL" sz="1000" dirty="0">
                          <a:effectLst/>
                        </a:rPr>
                        <a:t>Oefening 6: Kruispas</a:t>
                      </a:r>
                      <a:br>
                        <a:rPr lang="nl-NL" sz="1000" dirty="0">
                          <a:effectLst/>
                        </a:rPr>
                      </a:br>
                      <a:r>
                        <a:rPr lang="nl-NL" sz="1000" dirty="0">
                          <a:effectLst/>
                        </a:rPr>
                        <a:t>Oefening 7: Op de tenen  </a:t>
                      </a:r>
                      <a:br>
                        <a:rPr lang="nl-NL" sz="1000" dirty="0">
                          <a:effectLst/>
                        </a:rPr>
                      </a:br>
                      <a:r>
                        <a:rPr lang="nl-NL" sz="1000" dirty="0">
                          <a:effectLst/>
                        </a:rPr>
                        <a:t>                      lopen/lang maken</a:t>
                      </a:r>
                      <a:br>
                        <a:rPr lang="nl-NL" sz="1000" dirty="0">
                          <a:effectLst/>
                        </a:rPr>
                      </a:br>
                      <a:r>
                        <a:rPr lang="nl-NL" sz="1000" dirty="0">
                          <a:effectLst/>
                        </a:rPr>
                        <a:t>Oefening 8: Huppelen</a:t>
                      </a:r>
                      <a:endParaRPr lang="nl-NL" sz="1100" dirty="0">
                        <a:effectLst/>
                      </a:endParaRPr>
                    </a:p>
                    <a:p>
                      <a:pPr>
                        <a:spcAft>
                          <a:spcPts val="0"/>
                        </a:spcAft>
                      </a:pPr>
                      <a:r>
                        <a:rPr lang="nl-NL" sz="1000" dirty="0">
                          <a:effectLst/>
                        </a:rPr>
                        <a:t>Oefening 9: Rustig aanzetten</a:t>
                      </a:r>
                      <a:br>
                        <a:rPr lang="nl-NL" sz="1000" dirty="0">
                          <a:effectLst/>
                        </a:rPr>
                      </a:br>
                      <a:r>
                        <a:rPr lang="nl-NL" sz="1000" dirty="0">
                          <a:effectLst/>
                        </a:rPr>
                        <a:t>Oefening 10: Jumping jacks</a:t>
                      </a:r>
                      <a:endParaRPr lang="nl-NL" sz="1100" dirty="0">
                        <a:effectLst/>
                        <a:latin typeface="Tahoma"/>
                        <a:ea typeface="Times New Roman"/>
                        <a:cs typeface="Times New Roman"/>
                      </a:endParaRPr>
                    </a:p>
                  </a:txBody>
                  <a:tcPr marL="17780" marR="17780" marT="0" marB="0"/>
                </a:tc>
                <a:tc gridSpan="3">
                  <a:txBody>
                    <a:bodyPr/>
                    <a:lstStyle/>
                    <a:p>
                      <a:pPr>
                        <a:spcAft>
                          <a:spcPts val="0"/>
                        </a:spcAft>
                        <a:tabLst>
                          <a:tab pos="1526540" algn="l"/>
                        </a:tabLst>
                      </a:pPr>
                      <a:r>
                        <a:rPr lang="nl-NL" sz="1000">
                          <a:effectLst/>
                        </a:rPr>
                        <a:t> </a:t>
                      </a:r>
                      <a:endParaRPr lang="nl-NL" sz="1100">
                        <a:effectLst/>
                        <a:latin typeface="Tahoma"/>
                        <a:ea typeface="Times New Roman"/>
                        <a:cs typeface="Times New Roman"/>
                      </a:endParaRPr>
                    </a:p>
                  </a:txBody>
                  <a:tcPr marL="17780" marR="17780" marT="0" marB="0"/>
                </a:tc>
                <a:tc hMerge="1">
                  <a:txBody>
                    <a:bodyPr/>
                    <a:lstStyle/>
                    <a:p>
                      <a:endParaRPr lang="nl-NL"/>
                    </a:p>
                  </a:txBody>
                  <a:tcPr/>
                </a:tc>
                <a:tc hMerge="1">
                  <a:txBody>
                    <a:bodyPr/>
                    <a:lstStyle/>
                    <a:p>
                      <a:endParaRPr lang="nl-NL"/>
                    </a:p>
                  </a:txBody>
                  <a:tcPr/>
                </a:tc>
                <a:tc rowSpan="4">
                  <a:txBody>
                    <a:bodyPr/>
                    <a:lstStyle/>
                    <a:p>
                      <a:pPr>
                        <a:spcAft>
                          <a:spcPts val="0"/>
                        </a:spcAft>
                        <a:tabLst>
                          <a:tab pos="1120775" algn="ctr"/>
                        </a:tabLst>
                      </a:pPr>
                      <a:endParaRPr lang="nl-NL" sz="1050" u="sng" dirty="0" smtClean="0">
                        <a:effectLst/>
                      </a:endParaRPr>
                    </a:p>
                    <a:p>
                      <a:pPr>
                        <a:spcAft>
                          <a:spcPts val="0"/>
                        </a:spcAft>
                        <a:tabLst>
                          <a:tab pos="1120775" algn="ctr"/>
                        </a:tabLst>
                      </a:pPr>
                      <a:r>
                        <a:rPr lang="nl-NL" sz="1050" u="sng" dirty="0" smtClean="0">
                          <a:effectLst/>
                        </a:rPr>
                        <a:t>Aanwijzingen</a:t>
                      </a:r>
                      <a:r>
                        <a:rPr lang="nl-NL" sz="1050" u="sng" dirty="0">
                          <a:effectLst/>
                        </a:rPr>
                        <a:t>:</a:t>
                      </a:r>
                      <a:endParaRPr lang="nl-NL" sz="1100" dirty="0">
                        <a:effectLst/>
                      </a:endParaRPr>
                    </a:p>
                    <a:p>
                      <a:pPr marL="342900" lvl="0" indent="-342900">
                        <a:spcBef>
                          <a:spcPts val="300"/>
                        </a:spcBef>
                        <a:spcAft>
                          <a:spcPts val="0"/>
                        </a:spcAft>
                        <a:buClr>
                          <a:srgbClr val="000000"/>
                        </a:buClr>
                        <a:buSzPts val="800"/>
                        <a:buFont typeface="Wingdings"/>
                        <a:buChar char=""/>
                        <a:tabLst>
                          <a:tab pos="107950" algn="l"/>
                        </a:tabLst>
                      </a:pPr>
                      <a:r>
                        <a:rPr lang="nl-NL" sz="1000" dirty="0">
                          <a:effectLst/>
                        </a:rPr>
                        <a:t>Rechte rug, borst op (trotse houding)</a:t>
                      </a:r>
                      <a:endParaRPr lang="nl-NL" sz="1100" dirty="0">
                        <a:effectLst/>
                      </a:endParaRPr>
                    </a:p>
                    <a:p>
                      <a:pPr marL="342900" lvl="0" indent="-342900">
                        <a:spcBef>
                          <a:spcPts val="300"/>
                        </a:spcBef>
                        <a:spcAft>
                          <a:spcPts val="0"/>
                        </a:spcAft>
                        <a:buClr>
                          <a:srgbClr val="000000"/>
                        </a:buClr>
                        <a:buSzPts val="800"/>
                        <a:buFont typeface="Wingdings"/>
                        <a:buChar char=""/>
                        <a:tabLst>
                          <a:tab pos="107950" algn="l"/>
                        </a:tabLst>
                      </a:pPr>
                      <a:r>
                        <a:rPr lang="nl-NL" sz="1000" dirty="0">
                          <a:effectLst/>
                        </a:rPr>
                        <a:t>Technisch correct uitvoeren van de oefeningen</a:t>
                      </a:r>
                      <a:endParaRPr lang="nl-NL" sz="1100" dirty="0">
                        <a:effectLst/>
                      </a:endParaRPr>
                    </a:p>
                    <a:p>
                      <a:pPr marL="342900" lvl="0" indent="-342900">
                        <a:spcBef>
                          <a:spcPts val="300"/>
                        </a:spcBef>
                        <a:spcAft>
                          <a:spcPts val="0"/>
                        </a:spcAft>
                        <a:buClr>
                          <a:srgbClr val="000000"/>
                        </a:buClr>
                        <a:buSzPts val="800"/>
                        <a:buFont typeface="Wingdings"/>
                        <a:buChar char=""/>
                        <a:tabLst>
                          <a:tab pos="107950" algn="l"/>
                        </a:tabLst>
                      </a:pPr>
                      <a:r>
                        <a:rPr lang="nl-NL" sz="1000" dirty="0">
                          <a:effectLst/>
                        </a:rPr>
                        <a:t>Let op </a:t>
                      </a:r>
                      <a:r>
                        <a:rPr lang="nl-NL" sz="1000" dirty="0" smtClean="0">
                          <a:effectLst/>
                        </a:rPr>
                        <a:t>diegene </a:t>
                      </a:r>
                      <a:r>
                        <a:rPr lang="nl-NL" sz="1000" dirty="0">
                          <a:effectLst/>
                        </a:rPr>
                        <a:t>die </a:t>
                      </a:r>
                      <a:r>
                        <a:rPr lang="nl-NL" sz="1000" dirty="0" smtClean="0">
                          <a:effectLst/>
                        </a:rPr>
                        <a:t>voor </a:t>
                      </a:r>
                      <a:r>
                        <a:rPr lang="nl-NL" sz="1000" dirty="0">
                          <a:effectLst/>
                        </a:rPr>
                        <a:t>je loopt</a:t>
                      </a:r>
                      <a:endParaRPr lang="nl-NL" sz="1100" dirty="0">
                        <a:effectLst/>
                      </a:endParaRPr>
                    </a:p>
                    <a:p>
                      <a:pPr marL="342900" lvl="0" indent="-342900">
                        <a:spcBef>
                          <a:spcPts val="300"/>
                        </a:spcBef>
                        <a:spcAft>
                          <a:spcPts val="0"/>
                        </a:spcAft>
                        <a:buClr>
                          <a:srgbClr val="000000"/>
                        </a:buClr>
                        <a:buSzPts val="800"/>
                        <a:buFont typeface="Wingdings"/>
                        <a:buChar char=""/>
                        <a:tabLst>
                          <a:tab pos="107950" algn="l"/>
                        </a:tabLst>
                      </a:pPr>
                      <a:r>
                        <a:rPr lang="nl-NL" sz="1000" dirty="0">
                          <a:effectLst/>
                        </a:rPr>
                        <a:t>Geef elkaar 2 meter ruimte</a:t>
                      </a:r>
                      <a:endParaRPr lang="nl-NL" sz="1100" dirty="0">
                        <a:effectLst/>
                      </a:endParaRPr>
                    </a:p>
                    <a:p>
                      <a:pPr marL="342900" lvl="0" indent="-342900">
                        <a:spcBef>
                          <a:spcPts val="300"/>
                        </a:spcBef>
                        <a:spcAft>
                          <a:spcPts val="0"/>
                        </a:spcAft>
                        <a:buClr>
                          <a:srgbClr val="000000"/>
                        </a:buClr>
                        <a:buSzPts val="800"/>
                        <a:buFont typeface="Wingdings"/>
                        <a:buChar char=""/>
                        <a:tabLst>
                          <a:tab pos="107950" algn="l"/>
                        </a:tabLst>
                      </a:pPr>
                      <a:r>
                        <a:rPr lang="nl-NL" sz="1000" dirty="0">
                          <a:effectLst/>
                        </a:rPr>
                        <a:t>Houd je eigen tempo aan</a:t>
                      </a:r>
                      <a:endParaRPr lang="nl-NL" sz="1100" dirty="0">
                        <a:effectLst/>
                      </a:endParaRPr>
                    </a:p>
                    <a:p>
                      <a:pPr>
                        <a:spcBef>
                          <a:spcPts val="300"/>
                        </a:spcBef>
                        <a:spcAft>
                          <a:spcPts val="0"/>
                        </a:spcAft>
                      </a:pPr>
                      <a:r>
                        <a:rPr lang="nl-NL" sz="1000" dirty="0">
                          <a:effectLst/>
                        </a:rPr>
                        <a:t> </a:t>
                      </a:r>
                      <a:endParaRPr lang="nl-NL" sz="1100" dirty="0">
                        <a:effectLst/>
                      </a:endParaRPr>
                    </a:p>
                    <a:p>
                      <a:pPr>
                        <a:spcBef>
                          <a:spcPts val="300"/>
                        </a:spcBef>
                        <a:spcAft>
                          <a:spcPts val="0"/>
                        </a:spcAft>
                      </a:pPr>
                      <a:r>
                        <a:rPr lang="nl-NL" sz="1000" dirty="0">
                          <a:effectLst/>
                        </a:rPr>
                        <a:t> </a:t>
                      </a:r>
                      <a:endParaRPr lang="nl-NL" sz="1100" dirty="0">
                        <a:effectLst/>
                      </a:endParaRPr>
                    </a:p>
                    <a:p>
                      <a:pPr>
                        <a:spcBef>
                          <a:spcPts val="300"/>
                        </a:spcBef>
                        <a:spcAft>
                          <a:spcPts val="0"/>
                        </a:spcAft>
                      </a:pPr>
                      <a:r>
                        <a:rPr lang="nl-NL" sz="1050" u="none" strike="noStrike" dirty="0">
                          <a:effectLst/>
                        </a:rPr>
                        <a:t> </a:t>
                      </a:r>
                      <a:endParaRPr lang="nl-NL" sz="1100" dirty="0">
                        <a:effectLst/>
                      </a:endParaRPr>
                    </a:p>
                    <a:p>
                      <a:pPr>
                        <a:spcBef>
                          <a:spcPts val="300"/>
                        </a:spcBef>
                        <a:spcAft>
                          <a:spcPts val="0"/>
                        </a:spcAft>
                      </a:pPr>
                      <a:r>
                        <a:rPr lang="nl-NL" sz="1050" u="none" strike="noStrike" dirty="0">
                          <a:effectLst/>
                        </a:rPr>
                        <a:t> </a:t>
                      </a:r>
                      <a:endParaRPr lang="nl-NL" sz="1100" dirty="0">
                        <a:effectLst/>
                      </a:endParaRPr>
                    </a:p>
                    <a:p>
                      <a:pPr>
                        <a:spcBef>
                          <a:spcPts val="300"/>
                        </a:spcBef>
                        <a:spcAft>
                          <a:spcPts val="0"/>
                        </a:spcAft>
                      </a:pPr>
                      <a:r>
                        <a:rPr lang="nl-NL" sz="1050" u="sng" dirty="0">
                          <a:effectLst/>
                        </a:rPr>
                        <a:t>Differentiatiemogelijkheid:</a:t>
                      </a:r>
                      <a:endParaRPr lang="nl-NL" sz="1100" dirty="0">
                        <a:effectLst/>
                      </a:endParaRPr>
                    </a:p>
                    <a:p>
                      <a:pPr marL="342900" lvl="0" indent="-342900">
                        <a:spcBef>
                          <a:spcPts val="300"/>
                        </a:spcBef>
                        <a:spcAft>
                          <a:spcPts val="0"/>
                        </a:spcAft>
                        <a:buClr>
                          <a:srgbClr val="000000"/>
                        </a:buClr>
                        <a:buSzPts val="800"/>
                        <a:buFont typeface="Wingdings"/>
                        <a:buChar char=""/>
                        <a:tabLst>
                          <a:tab pos="107950" algn="l"/>
                        </a:tabLst>
                      </a:pPr>
                      <a:r>
                        <a:rPr lang="nl-NL" sz="1000" dirty="0">
                          <a:effectLst/>
                        </a:rPr>
                        <a:t>Tempo wat hoger of lager</a:t>
                      </a:r>
                      <a:endParaRPr lang="nl-NL" sz="1100" dirty="0">
                        <a:effectLst/>
                      </a:endParaRPr>
                    </a:p>
                    <a:p>
                      <a:pPr marL="342900" lvl="0" indent="-342900">
                        <a:spcBef>
                          <a:spcPts val="300"/>
                        </a:spcBef>
                        <a:spcAft>
                          <a:spcPts val="0"/>
                        </a:spcAft>
                        <a:buClr>
                          <a:srgbClr val="000000"/>
                        </a:buClr>
                        <a:buSzPts val="800"/>
                        <a:buFont typeface="Wingdings"/>
                        <a:buChar char=""/>
                        <a:tabLst>
                          <a:tab pos="107950" algn="l"/>
                        </a:tabLst>
                      </a:pPr>
                      <a:r>
                        <a:rPr lang="nl-NL" sz="1000" dirty="0">
                          <a:effectLst/>
                        </a:rPr>
                        <a:t>Meer of minder explosief uitvoeren</a:t>
                      </a:r>
                      <a:endParaRPr lang="nl-NL" sz="1100" dirty="0">
                        <a:effectLst/>
                        <a:latin typeface="Tahoma"/>
                        <a:ea typeface="Times New Roman"/>
                        <a:cs typeface="Times New Roman"/>
                      </a:endParaRPr>
                    </a:p>
                  </a:txBody>
                  <a:tcPr marL="17780" marR="17780" marT="0" marB="0"/>
                </a:tc>
              </a:tr>
              <a:tr h="1881914">
                <a:tc vMerge="1">
                  <a:txBody>
                    <a:bodyPr/>
                    <a:lstStyle/>
                    <a:p>
                      <a:endParaRPr lang="nl-NL"/>
                    </a:p>
                  </a:txBody>
                  <a:tcPr/>
                </a:tc>
                <a:tc vMerge="1">
                  <a:txBody>
                    <a:bodyPr/>
                    <a:lstStyle/>
                    <a:p>
                      <a:endParaRPr lang="nl-NL"/>
                    </a:p>
                  </a:txBody>
                  <a:tcPr/>
                </a:tc>
                <a:tc>
                  <a:txBody>
                    <a:bodyPr/>
                    <a:lstStyle/>
                    <a:p>
                      <a:pPr>
                        <a:spcAft>
                          <a:spcPts val="0"/>
                        </a:spcAft>
                        <a:tabLst>
                          <a:tab pos="1477645" algn="l"/>
                        </a:tabLst>
                      </a:pPr>
                      <a:r>
                        <a:rPr lang="nl-NL" sz="1000" dirty="0">
                          <a:effectLst/>
                        </a:rPr>
                        <a:t> </a:t>
                      </a:r>
                      <a:endParaRPr lang="nl-NL" sz="1100" dirty="0">
                        <a:effectLst/>
                        <a:latin typeface="Tahoma"/>
                        <a:ea typeface="Times New Roman"/>
                        <a:cs typeface="Times New Roman"/>
                      </a:endParaRPr>
                    </a:p>
                  </a:txBody>
                  <a:tcPr marL="17780" marR="17780" marT="0" marB="0"/>
                </a:tc>
                <a:tc>
                  <a:txBody>
                    <a:bodyPr/>
                    <a:lstStyle/>
                    <a:p>
                      <a:pP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latin typeface="Tahoma"/>
                        <a:ea typeface="Times New Roman"/>
                        <a:cs typeface="Times New Roman"/>
                      </a:endParaRPr>
                    </a:p>
                  </a:txBody>
                  <a:tcPr marL="17780" marR="17780" marT="0" marB="0"/>
                </a:tc>
                <a:tc>
                  <a:txBody>
                    <a:bodyPr/>
                    <a:lstStyle/>
                    <a:p>
                      <a:pPr>
                        <a:spcAft>
                          <a:spcPts val="0"/>
                        </a:spcAft>
                        <a:tabLst>
                          <a:tab pos="1477645" algn="l"/>
                        </a:tabLst>
                      </a:pPr>
                      <a:r>
                        <a:rPr lang="nl-NL" sz="800">
                          <a:effectLst/>
                        </a:rPr>
                        <a:t> </a:t>
                      </a:r>
                      <a:endParaRPr lang="nl-NL" sz="1000">
                        <a:effectLst/>
                        <a:latin typeface="Tahoma"/>
                        <a:ea typeface="Times New Roman"/>
                        <a:cs typeface="Times New Roman"/>
                      </a:endParaRPr>
                    </a:p>
                  </a:txBody>
                  <a:tcPr marL="17780" marR="17780" marT="0" marB="0"/>
                </a:tc>
                <a:tc vMerge="1">
                  <a:txBody>
                    <a:bodyPr/>
                    <a:lstStyle/>
                    <a:p>
                      <a:endParaRPr lang="nl-NL"/>
                    </a:p>
                  </a:txBody>
                  <a:tcPr/>
                </a:tc>
              </a:tr>
              <a:tr h="593829">
                <a:tc>
                  <a:txBody>
                    <a:bodyPr/>
                    <a:lstStyle/>
                    <a:p>
                      <a:pPr algn="ctr">
                        <a:spcAft>
                          <a:spcPts val="0"/>
                        </a:spcAft>
                      </a:pPr>
                      <a:r>
                        <a:rPr lang="nl-NL" sz="900" u="sng">
                          <a:effectLst/>
                        </a:rPr>
                        <a:t>Tijd:</a:t>
                      </a:r>
                      <a:endParaRPr lang="nl-NL" sz="1000">
                        <a:effectLst/>
                        <a:latin typeface="Tahoma"/>
                        <a:ea typeface="Times New Roman"/>
                        <a:cs typeface="Times New Roman"/>
                      </a:endParaRPr>
                    </a:p>
                  </a:txBody>
                  <a:tcPr marL="17780" marR="17780" marT="0" marB="0" anchor="ctr"/>
                </a:tc>
                <a:tc vMerge="1">
                  <a:txBody>
                    <a:bodyPr/>
                    <a:lstStyle/>
                    <a:p>
                      <a:endParaRPr lang="nl-NL"/>
                    </a:p>
                  </a:txBody>
                  <a:tcPr/>
                </a:tc>
                <a:tc rowSpan="2" gridSpan="3">
                  <a:txBody>
                    <a:bodyPr/>
                    <a:lstStyle/>
                    <a:p>
                      <a:pPr>
                        <a:spcBef>
                          <a:spcPts val="300"/>
                        </a:spcBef>
                        <a:spcAft>
                          <a:spcPts val="0"/>
                        </a:spcAft>
                      </a:pPr>
                      <a:r>
                        <a:rPr lang="nl-NL" sz="1000" u="none" strike="noStrike" dirty="0">
                          <a:effectLst/>
                        </a:rPr>
                        <a:t> </a:t>
                      </a:r>
                      <a:endParaRPr lang="nl-NL" sz="1100" dirty="0">
                        <a:effectLst/>
                      </a:endParaRPr>
                    </a:p>
                    <a:p>
                      <a:pPr>
                        <a:spcAft>
                          <a:spcPts val="200"/>
                        </a:spcAft>
                      </a:pPr>
                      <a:r>
                        <a:rPr lang="nl-NL" sz="1050" u="sng" dirty="0">
                          <a:effectLst/>
                        </a:rPr>
                        <a:t>Totaal materiaal en hulpmiddelen:</a:t>
                      </a:r>
                      <a:endParaRPr lang="nl-NL" sz="1100" dirty="0">
                        <a:effectLst/>
                      </a:endParaRPr>
                    </a:p>
                    <a:p>
                      <a:pPr marL="342900" lvl="0" indent="-342900">
                        <a:spcAft>
                          <a:spcPts val="200"/>
                        </a:spcAft>
                        <a:buClr>
                          <a:srgbClr val="000000"/>
                        </a:buClr>
                        <a:buSzPts val="800"/>
                        <a:buFont typeface="Wingdings"/>
                        <a:buChar char=""/>
                        <a:tabLst>
                          <a:tab pos="107950" algn="l"/>
                        </a:tabLst>
                      </a:pPr>
                      <a:r>
                        <a:rPr lang="nl-NL" sz="1000" dirty="0">
                          <a:effectLst/>
                        </a:rPr>
                        <a:t>2 pionnen</a:t>
                      </a:r>
                      <a:endParaRPr lang="nl-NL" sz="1100" dirty="0">
                        <a:effectLst/>
                      </a:endParaRPr>
                    </a:p>
                    <a:p>
                      <a:pPr marL="342900" lvl="0" indent="-342900">
                        <a:spcAft>
                          <a:spcPts val="200"/>
                        </a:spcAft>
                        <a:buClr>
                          <a:srgbClr val="000000"/>
                        </a:buClr>
                        <a:buSzPts val="800"/>
                        <a:buFont typeface="Wingdings"/>
                        <a:buChar char=""/>
                        <a:tabLst>
                          <a:tab pos="107950" algn="l"/>
                        </a:tabLst>
                      </a:pPr>
                      <a:r>
                        <a:rPr lang="nl-NL" sz="1000" dirty="0">
                          <a:effectLst/>
                        </a:rPr>
                        <a:t>1 fluitje</a:t>
                      </a:r>
                      <a:endParaRPr lang="nl-NL" sz="1100" dirty="0">
                        <a:effectLst/>
                      </a:endParaRPr>
                    </a:p>
                    <a:p>
                      <a:pPr marL="342900" lvl="0" indent="-342900">
                        <a:spcAft>
                          <a:spcPts val="200"/>
                        </a:spcAft>
                        <a:buClr>
                          <a:srgbClr val="000000"/>
                        </a:buClr>
                        <a:buSzPts val="800"/>
                        <a:buFont typeface="Wingdings"/>
                        <a:buChar char=""/>
                        <a:tabLst>
                          <a:tab pos="107950" algn="l"/>
                        </a:tabLst>
                      </a:pPr>
                      <a:r>
                        <a:rPr lang="nl-NL" sz="1000" dirty="0">
                          <a:effectLst/>
                        </a:rPr>
                        <a:t>Hartslagmeter + horloge per leerling</a:t>
                      </a:r>
                      <a:endParaRPr lang="nl-NL" sz="1100" dirty="0">
                        <a:effectLst/>
                        <a:latin typeface="Tahoma"/>
                        <a:ea typeface="Times New Roman"/>
                        <a:cs typeface="Times New Roman"/>
                      </a:endParaRPr>
                    </a:p>
                  </a:txBody>
                  <a:tcPr marL="17780" marR="17780" marT="0" marB="0"/>
                </a:tc>
                <a:tc rowSpan="2" hMerge="1">
                  <a:txBody>
                    <a:bodyPr/>
                    <a:lstStyle/>
                    <a:p>
                      <a:endParaRPr lang="nl-NL"/>
                    </a:p>
                  </a:txBody>
                  <a:tcPr/>
                </a:tc>
                <a:tc rowSpan="2" hMerge="1">
                  <a:txBody>
                    <a:bodyPr/>
                    <a:lstStyle/>
                    <a:p>
                      <a:endParaRPr lang="nl-NL"/>
                    </a:p>
                  </a:txBody>
                  <a:tcPr/>
                </a:tc>
                <a:tc vMerge="1">
                  <a:txBody>
                    <a:bodyPr/>
                    <a:lstStyle/>
                    <a:p>
                      <a:endParaRPr lang="nl-NL"/>
                    </a:p>
                  </a:txBody>
                  <a:tcPr/>
                </a:tc>
              </a:tr>
              <a:tr h="1977975">
                <a:tc>
                  <a:txBody>
                    <a:bodyPr/>
                    <a:lstStyle/>
                    <a:p>
                      <a:pPr algn="ctr">
                        <a:spcAft>
                          <a:spcPts val="0"/>
                        </a:spcAft>
                      </a:pPr>
                      <a:r>
                        <a:rPr lang="nl-NL" sz="900" dirty="0">
                          <a:effectLst/>
                        </a:rPr>
                        <a:t>10</a:t>
                      </a:r>
                      <a:endParaRPr lang="nl-NL" sz="1000" dirty="0">
                        <a:effectLst/>
                      </a:endParaRPr>
                    </a:p>
                    <a:p>
                      <a:pPr algn="ctr">
                        <a:spcAft>
                          <a:spcPts val="0"/>
                        </a:spcAft>
                      </a:pPr>
                      <a:r>
                        <a:rPr lang="nl-NL" sz="900" dirty="0">
                          <a:effectLst/>
                        </a:rPr>
                        <a:t>min</a:t>
                      </a:r>
                      <a:endParaRPr lang="nl-NL" sz="1000" dirty="0">
                        <a:effectLst/>
                        <a:latin typeface="Tahoma"/>
                        <a:ea typeface="Times New Roman"/>
                        <a:cs typeface="Times New Roman"/>
                      </a:endParaRPr>
                    </a:p>
                  </a:txBody>
                  <a:tcPr marL="17780" marR="17780" marT="0" marB="0" anchor="ctr"/>
                </a:tc>
                <a:tc vMerge="1">
                  <a:txBody>
                    <a:bodyPr/>
                    <a:lstStyle/>
                    <a:p>
                      <a:endParaRPr lang="nl-NL"/>
                    </a:p>
                  </a:txBody>
                  <a:tcPr/>
                </a:tc>
                <a:tc gridSpan="3" vMerge="1">
                  <a:txBody>
                    <a:bodyPr/>
                    <a:lstStyle/>
                    <a:p>
                      <a:endParaRPr lang="nl-NL"/>
                    </a:p>
                  </a:txBody>
                  <a:tcPr/>
                </a:tc>
                <a:tc hMerge="1" vMerge="1">
                  <a:txBody>
                    <a:bodyPr/>
                    <a:lstStyle/>
                    <a:p>
                      <a:endParaRPr lang="nl-NL"/>
                    </a:p>
                  </a:txBody>
                  <a:tcPr/>
                </a:tc>
                <a:tc hMerge="1" vMerge="1">
                  <a:txBody>
                    <a:bodyPr/>
                    <a:lstStyle/>
                    <a:p>
                      <a:endParaRPr lang="nl-NL"/>
                    </a:p>
                  </a:txBody>
                  <a:tcPr/>
                </a:tc>
                <a:tc vMerge="1">
                  <a:txBody>
                    <a:bodyPr/>
                    <a:lstStyle/>
                    <a:p>
                      <a:endParaRPr lang="nl-NL"/>
                    </a:p>
                  </a:txBody>
                  <a:tcPr/>
                </a:tc>
              </a:tr>
            </a:tbl>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xmlns="" val="2457969918"/>
              </p:ext>
            </p:extLst>
          </p:nvPr>
        </p:nvGraphicFramePr>
        <p:xfrm>
          <a:off x="3923928" y="2106227"/>
          <a:ext cx="1008112" cy="1728192"/>
        </p:xfrm>
        <a:graphic>
          <a:graphicData uri="http://schemas.openxmlformats.org/presentationml/2006/ole">
            <p:oleObj spid="_x0000_s3077" name="Bitmapafbeelding" r:id="rId3" imgW="743054" imgH="2619048" progId="PBrush">
              <p:embed/>
            </p:oleObj>
          </a:graphicData>
        </a:graphic>
      </p:graphicFrame>
      <p:sp>
        <p:nvSpPr>
          <p:cNvPr id="6" name="Rectangle 2"/>
          <p:cNvSpPr>
            <a:spLocks noChangeArrowheads="1"/>
          </p:cNvSpPr>
          <p:nvPr/>
        </p:nvSpPr>
        <p:spPr bwMode="auto">
          <a:xfrm>
            <a:off x="1419225" y="2090738"/>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l-NL"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9289397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1800" y="404664"/>
            <a:ext cx="3394720" cy="908720"/>
          </a:xfrm>
        </p:spPr>
        <p:txBody>
          <a:bodyPr/>
          <a:lstStyle/>
          <a:p>
            <a:r>
              <a:rPr lang="nl-NL" sz="3200" dirty="0" smtClean="0"/>
              <a:t>Kern</a:t>
            </a:r>
            <a:endParaRPr lang="nl-NL"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711924180"/>
              </p:ext>
            </p:extLst>
          </p:nvPr>
        </p:nvGraphicFramePr>
        <p:xfrm>
          <a:off x="683568" y="1412776"/>
          <a:ext cx="7920880" cy="4824536"/>
        </p:xfrm>
        <a:graphic>
          <a:graphicData uri="http://schemas.openxmlformats.org/drawingml/2006/table">
            <a:tbl>
              <a:tblPr>
                <a:tableStyleId>{5C22544A-7EE6-4342-B048-85BDC9FD1C3A}</a:tableStyleId>
              </a:tblPr>
              <a:tblGrid>
                <a:gridCol w="421808"/>
                <a:gridCol w="2008381"/>
                <a:gridCol w="2409417"/>
                <a:gridCol w="87078"/>
                <a:gridCol w="76692"/>
                <a:gridCol w="2917504"/>
              </a:tblGrid>
              <a:tr h="461678">
                <a:tc>
                  <a:txBody>
                    <a:bodyPr/>
                    <a:lstStyle/>
                    <a:p>
                      <a:pPr algn="ctr">
                        <a:spcAft>
                          <a:spcPts val="0"/>
                        </a:spcAft>
                      </a:pPr>
                      <a:r>
                        <a:rPr lang="nl-NL" sz="1000" dirty="0">
                          <a:effectLst/>
                        </a:rPr>
                        <a:t>Les-deel</a:t>
                      </a:r>
                      <a:endParaRPr lang="nl-NL" sz="1000" dirty="0">
                        <a:effectLst/>
                        <a:latin typeface="Tahoma"/>
                        <a:ea typeface="Times New Roman"/>
                        <a:cs typeface="Times New Roman"/>
                      </a:endParaRPr>
                    </a:p>
                  </a:txBody>
                  <a:tcPr marL="17780" marR="17780" marT="0" marB="0"/>
                </a:tc>
                <a:tc>
                  <a:txBody>
                    <a:bodyPr/>
                    <a:lstStyle/>
                    <a:p>
                      <a:pPr algn="ctr">
                        <a:spcAft>
                          <a:spcPts val="0"/>
                        </a:spcAft>
                      </a:pPr>
                      <a:r>
                        <a:rPr lang="nl-NL" sz="1100" u="sng">
                          <a:effectLst/>
                        </a:rPr>
                        <a:t>Bewegingsvormen</a:t>
                      </a:r>
                      <a:endParaRPr lang="nl-NL" sz="1100">
                        <a:effectLst/>
                      </a:endParaRPr>
                    </a:p>
                    <a:p>
                      <a:pPr algn="ctr">
                        <a:spcAft>
                          <a:spcPts val="0"/>
                        </a:spcAft>
                      </a:pPr>
                      <a:r>
                        <a:rPr lang="nl-NL" sz="1100">
                          <a:effectLst/>
                        </a:rPr>
                        <a:t>Wat ga ik doen?</a:t>
                      </a:r>
                      <a:endParaRPr lang="nl-NL" sz="1100">
                        <a:effectLst/>
                        <a:latin typeface="Tahoma"/>
                        <a:ea typeface="Times New Roman"/>
                        <a:cs typeface="Times New Roman"/>
                      </a:endParaRPr>
                    </a:p>
                  </a:txBody>
                  <a:tcPr marL="17780" marR="17780" marT="0" marB="0" anchor="ctr"/>
                </a:tc>
                <a:tc gridSpan="3">
                  <a:txBody>
                    <a:bodyPr/>
                    <a:lstStyle/>
                    <a:p>
                      <a:pPr algn="ctr">
                        <a:spcAft>
                          <a:spcPts val="0"/>
                        </a:spcAft>
                      </a:pPr>
                      <a:r>
                        <a:rPr lang="nl-NL" sz="1100" u="sng">
                          <a:effectLst/>
                        </a:rPr>
                        <a:t>Organisatie</a:t>
                      </a:r>
                      <a:endParaRPr lang="nl-NL" sz="1100">
                        <a:effectLst/>
                      </a:endParaRPr>
                    </a:p>
                    <a:p>
                      <a:pPr algn="ctr">
                        <a:spcAft>
                          <a:spcPts val="0"/>
                        </a:spcAft>
                      </a:pPr>
                      <a:r>
                        <a:rPr lang="nl-NL" sz="1100">
                          <a:effectLst/>
                        </a:rPr>
                        <a:t>Hoe regel ik het?</a:t>
                      </a:r>
                      <a:endParaRPr lang="nl-NL" sz="1100">
                        <a:effectLst/>
                        <a:latin typeface="Tahoma"/>
                        <a:ea typeface="Times New Roman"/>
                        <a:cs typeface="Times New Roman"/>
                      </a:endParaRPr>
                    </a:p>
                  </a:txBody>
                  <a:tcPr marL="17780" marR="17780" marT="0" marB="0" anchor="ctr"/>
                </a:tc>
                <a:tc hMerge="1">
                  <a:txBody>
                    <a:bodyPr/>
                    <a:lstStyle/>
                    <a:p>
                      <a:endParaRPr lang="nl-NL"/>
                    </a:p>
                  </a:txBody>
                  <a:tcPr/>
                </a:tc>
                <a:tc hMerge="1">
                  <a:txBody>
                    <a:bodyPr/>
                    <a:lstStyle/>
                    <a:p>
                      <a:endParaRPr lang="nl-NL"/>
                    </a:p>
                  </a:txBody>
                  <a:tcPr/>
                </a:tc>
                <a:tc>
                  <a:txBody>
                    <a:bodyPr/>
                    <a:lstStyle/>
                    <a:p>
                      <a:pPr algn="ctr">
                        <a:spcAft>
                          <a:spcPts val="0"/>
                        </a:spcAft>
                      </a:pPr>
                      <a:r>
                        <a:rPr lang="nl-NL" sz="1100" u="sng">
                          <a:effectLst/>
                        </a:rPr>
                        <a:t>Begeleiding en differentiatie</a:t>
                      </a:r>
                      <a:endParaRPr lang="nl-NL" sz="1100">
                        <a:effectLst/>
                      </a:endParaRPr>
                    </a:p>
                    <a:p>
                      <a:pPr algn="ctr">
                        <a:spcAft>
                          <a:spcPts val="0"/>
                        </a:spcAft>
                      </a:pPr>
                      <a:r>
                        <a:rPr lang="nl-NL" sz="1100">
                          <a:effectLst/>
                        </a:rPr>
                        <a:t>Wat wil ik zien en wat ga ik zeggen?</a:t>
                      </a:r>
                      <a:endParaRPr lang="nl-NL" sz="1100">
                        <a:effectLst/>
                        <a:latin typeface="Tahoma"/>
                        <a:ea typeface="Times New Roman"/>
                        <a:cs typeface="Times New Roman"/>
                      </a:endParaRPr>
                    </a:p>
                  </a:txBody>
                  <a:tcPr marL="17780" marR="17780" marT="0" marB="0" anchor="ctr"/>
                </a:tc>
              </a:tr>
              <a:tr h="184671">
                <a:tc rowSpan="2">
                  <a:txBody>
                    <a:bodyPr/>
                    <a:lstStyle/>
                    <a:p>
                      <a:pPr marL="71755" marR="71755" algn="ctr">
                        <a:spcAft>
                          <a:spcPts val="0"/>
                        </a:spcAft>
                      </a:pPr>
                      <a:r>
                        <a:rPr lang="nl-NL" sz="900">
                          <a:effectLst/>
                        </a:rPr>
                        <a:t>Kern</a:t>
                      </a:r>
                      <a:endParaRPr lang="nl-NL" sz="1000">
                        <a:effectLst/>
                        <a:latin typeface="Tahoma"/>
                        <a:ea typeface="Times New Roman"/>
                        <a:cs typeface="Times New Roman"/>
                      </a:endParaRPr>
                    </a:p>
                  </a:txBody>
                  <a:tcPr marL="17780" marR="17780" marT="0" marB="0" vert="vert270" anchor="ctr"/>
                </a:tc>
                <a:tc rowSpan="4">
                  <a:txBody>
                    <a:bodyPr/>
                    <a:lstStyle/>
                    <a:p>
                      <a:pPr marL="342900" lvl="0" indent="-342900">
                        <a:spcBef>
                          <a:spcPts val="300"/>
                        </a:spcBef>
                        <a:spcAft>
                          <a:spcPts val="0"/>
                        </a:spcAft>
                        <a:buClr>
                          <a:srgbClr val="000000"/>
                        </a:buClr>
                        <a:buSzPts val="800"/>
                        <a:buFont typeface="Wingdings"/>
                        <a:buChar char=""/>
                        <a:tabLst>
                          <a:tab pos="107950" algn="l"/>
                        </a:tabLst>
                      </a:pPr>
                      <a:endParaRPr lang="nl-NL" sz="1000" dirty="0" smtClean="0">
                        <a:effectLst/>
                      </a:endParaRPr>
                    </a:p>
                    <a:p>
                      <a:pPr marL="342900" lvl="0" indent="-342900">
                        <a:spcBef>
                          <a:spcPts val="300"/>
                        </a:spcBef>
                        <a:spcAft>
                          <a:spcPts val="0"/>
                        </a:spcAft>
                        <a:buClr>
                          <a:srgbClr val="000000"/>
                        </a:buClr>
                        <a:buSzPts val="800"/>
                        <a:buFont typeface="Wingdings"/>
                        <a:buChar char=""/>
                        <a:tabLst>
                          <a:tab pos="107950" algn="l"/>
                        </a:tabLst>
                      </a:pPr>
                      <a:r>
                        <a:rPr lang="nl-NL" sz="1000" dirty="0" smtClean="0">
                          <a:effectLst/>
                        </a:rPr>
                        <a:t>Er </a:t>
                      </a:r>
                      <a:r>
                        <a:rPr lang="nl-NL" sz="1000" dirty="0">
                          <a:effectLst/>
                        </a:rPr>
                        <a:t>wordt gelopen om het vierkant. Wanneer de studenten aankomen bij een station beginnen zij aan de oefening. Wanneer de oefeningen is afgelopen, loopt men een rondje om het vierkant tot zij bij het stationnetje vóór het vorige stationnetje komen. Hier begint de volgende oefening.</a:t>
                      </a:r>
                      <a:endParaRPr lang="nl-NL" sz="1100" dirty="0">
                        <a:effectLst/>
                      </a:endParaRPr>
                    </a:p>
                    <a:p>
                      <a:pPr marL="342900" lvl="0" indent="-342900">
                        <a:spcBef>
                          <a:spcPts val="300"/>
                        </a:spcBef>
                        <a:spcAft>
                          <a:spcPts val="0"/>
                        </a:spcAft>
                        <a:buClr>
                          <a:srgbClr val="000000"/>
                        </a:buClr>
                        <a:buSzPts val="800"/>
                        <a:buFont typeface="Wingdings"/>
                        <a:buChar char=""/>
                        <a:tabLst>
                          <a:tab pos="107950" algn="l"/>
                        </a:tabLst>
                      </a:pPr>
                      <a:r>
                        <a:rPr lang="nl-NL" sz="1000" dirty="0">
                          <a:effectLst/>
                        </a:rPr>
                        <a:t>Er zijn zes stationnen. Bij ieder station hoort een andere oefening</a:t>
                      </a:r>
                      <a:endParaRPr lang="nl-NL" sz="1100" dirty="0">
                        <a:effectLst/>
                      </a:endParaRPr>
                    </a:p>
                    <a:p>
                      <a:pPr marL="107950">
                        <a:spcBef>
                          <a:spcPts val="300"/>
                        </a:spcBef>
                        <a:spcAft>
                          <a:spcPts val="0"/>
                        </a:spcAft>
                      </a:pPr>
                      <a:r>
                        <a:rPr lang="nl-NL" sz="1000" dirty="0">
                          <a:effectLst/>
                        </a:rPr>
                        <a:t>.</a:t>
                      </a:r>
                      <a:endParaRPr lang="nl-NL" sz="1100" dirty="0">
                        <a:effectLst/>
                      </a:endParaRPr>
                    </a:p>
                    <a:p>
                      <a:pPr>
                        <a:spcAft>
                          <a:spcPts val="0"/>
                        </a:spcAft>
                      </a:pPr>
                      <a:r>
                        <a:rPr lang="nl-NL" sz="1000" dirty="0">
                          <a:effectLst/>
                        </a:rPr>
                        <a:t>Oefening 1: Schaatssprongen</a:t>
                      </a:r>
                      <a:br>
                        <a:rPr lang="nl-NL" sz="1000" dirty="0">
                          <a:effectLst/>
                        </a:rPr>
                      </a:br>
                      <a:r>
                        <a:rPr lang="nl-NL" sz="1000" dirty="0">
                          <a:effectLst/>
                        </a:rPr>
                        <a:t>Oefening 2: Jumping squat</a:t>
                      </a:r>
                      <a:br>
                        <a:rPr lang="nl-NL" sz="1000" dirty="0">
                          <a:effectLst/>
                        </a:rPr>
                      </a:br>
                      <a:r>
                        <a:rPr lang="nl-NL" sz="1000" dirty="0">
                          <a:effectLst/>
                        </a:rPr>
                        <a:t>Oefening 3: Burpees</a:t>
                      </a:r>
                      <a:br>
                        <a:rPr lang="nl-NL" sz="1000" dirty="0">
                          <a:effectLst/>
                        </a:rPr>
                      </a:br>
                      <a:r>
                        <a:rPr lang="nl-NL" sz="1000" dirty="0">
                          <a:effectLst/>
                        </a:rPr>
                        <a:t>Oefening 4: Mountain climber</a:t>
                      </a:r>
                      <a:br>
                        <a:rPr lang="nl-NL" sz="1000" dirty="0">
                          <a:effectLst/>
                        </a:rPr>
                      </a:br>
                      <a:r>
                        <a:rPr lang="nl-NL" sz="1000" dirty="0">
                          <a:effectLst/>
                        </a:rPr>
                        <a:t>Oefening 5: Jumping lunge</a:t>
                      </a:r>
                      <a:br>
                        <a:rPr lang="nl-NL" sz="1000" dirty="0">
                          <a:effectLst/>
                        </a:rPr>
                      </a:br>
                      <a:r>
                        <a:rPr lang="nl-NL" sz="1000" dirty="0">
                          <a:effectLst/>
                        </a:rPr>
                        <a:t>Oefening 6: Heen en weer sprinten</a:t>
                      </a:r>
                      <a:endParaRPr lang="nl-NL" sz="1100" dirty="0">
                        <a:effectLst/>
                        <a:latin typeface="Tahoma"/>
                        <a:ea typeface="Times New Roman"/>
                        <a:cs typeface="Times New Roman"/>
                      </a:endParaRPr>
                    </a:p>
                  </a:txBody>
                  <a:tcPr marL="17780" marR="17780" marT="0" marB="0"/>
                </a:tc>
                <a:tc gridSpan="3">
                  <a:txBody>
                    <a:bodyPr/>
                    <a:lstStyle/>
                    <a:p>
                      <a:pPr>
                        <a:spcAft>
                          <a:spcPts val="0"/>
                        </a:spcAft>
                        <a:tabLst>
                          <a:tab pos="1526540" algn="l"/>
                        </a:tabLst>
                      </a:pPr>
                      <a:r>
                        <a:rPr lang="nl-NL" sz="1000">
                          <a:effectLst/>
                        </a:rPr>
                        <a:t> </a:t>
                      </a:r>
                      <a:endParaRPr lang="nl-NL" sz="1100">
                        <a:effectLst/>
                        <a:latin typeface="Tahoma"/>
                        <a:ea typeface="Times New Roman"/>
                        <a:cs typeface="Times New Roman"/>
                      </a:endParaRPr>
                    </a:p>
                  </a:txBody>
                  <a:tcPr marL="17780" marR="17780" marT="0" marB="0"/>
                </a:tc>
                <a:tc hMerge="1">
                  <a:txBody>
                    <a:bodyPr/>
                    <a:lstStyle/>
                    <a:p>
                      <a:endParaRPr lang="nl-NL"/>
                    </a:p>
                  </a:txBody>
                  <a:tcPr/>
                </a:tc>
                <a:tc hMerge="1">
                  <a:txBody>
                    <a:bodyPr/>
                    <a:lstStyle/>
                    <a:p>
                      <a:endParaRPr lang="nl-NL"/>
                    </a:p>
                  </a:txBody>
                  <a:tcPr/>
                </a:tc>
                <a:tc rowSpan="4">
                  <a:txBody>
                    <a:bodyPr/>
                    <a:lstStyle/>
                    <a:p>
                      <a:pPr>
                        <a:spcAft>
                          <a:spcPts val="0"/>
                        </a:spcAft>
                        <a:tabLst>
                          <a:tab pos="1120775" algn="ctr"/>
                        </a:tabLst>
                      </a:pPr>
                      <a:endParaRPr lang="nl-NL" sz="1050" u="sng" dirty="0" smtClean="0">
                        <a:effectLst/>
                      </a:endParaRPr>
                    </a:p>
                    <a:p>
                      <a:pPr>
                        <a:spcAft>
                          <a:spcPts val="0"/>
                        </a:spcAft>
                        <a:tabLst>
                          <a:tab pos="1120775" algn="ctr"/>
                        </a:tabLst>
                      </a:pPr>
                      <a:r>
                        <a:rPr lang="nl-NL" sz="1050" u="sng" dirty="0" smtClean="0">
                          <a:effectLst/>
                        </a:rPr>
                        <a:t>Aanwijzingen</a:t>
                      </a:r>
                      <a:r>
                        <a:rPr lang="nl-NL" sz="1050" u="sng" dirty="0">
                          <a:effectLst/>
                        </a:rPr>
                        <a:t>:</a:t>
                      </a:r>
                      <a:endParaRPr lang="nl-NL" sz="1100" dirty="0">
                        <a:effectLst/>
                      </a:endParaRPr>
                    </a:p>
                    <a:p>
                      <a:pPr marL="342900" lvl="0" indent="-342900">
                        <a:spcBef>
                          <a:spcPts val="300"/>
                        </a:spcBef>
                        <a:spcAft>
                          <a:spcPts val="0"/>
                        </a:spcAft>
                        <a:buClr>
                          <a:srgbClr val="000000"/>
                        </a:buClr>
                        <a:buSzPts val="800"/>
                        <a:buFont typeface="Wingdings"/>
                        <a:buChar char=""/>
                        <a:tabLst>
                          <a:tab pos="107950" algn="l"/>
                        </a:tabLst>
                      </a:pPr>
                      <a:r>
                        <a:rPr lang="nl-NL" sz="1000" dirty="0">
                          <a:effectLst/>
                        </a:rPr>
                        <a:t>Hartslag</a:t>
                      </a:r>
                      <a:br>
                        <a:rPr lang="nl-NL" sz="1000" dirty="0">
                          <a:effectLst/>
                        </a:rPr>
                      </a:br>
                      <a:r>
                        <a:rPr lang="nl-NL" sz="1000" dirty="0">
                          <a:effectLst/>
                        </a:rPr>
                        <a:t>Hardlopen:    65% van je hfmax      +- 130 hf</a:t>
                      </a:r>
                      <a:br>
                        <a:rPr lang="nl-NL" sz="1000" dirty="0">
                          <a:effectLst/>
                        </a:rPr>
                      </a:br>
                      <a:r>
                        <a:rPr lang="nl-NL" sz="1000" dirty="0">
                          <a:effectLst/>
                        </a:rPr>
                        <a:t>Oefeningen:  </a:t>
                      </a:r>
                      <a:r>
                        <a:rPr lang="nl-NL" sz="1000" dirty="0" smtClean="0">
                          <a:effectLst/>
                        </a:rPr>
                        <a:t> 85</a:t>
                      </a:r>
                      <a:r>
                        <a:rPr lang="nl-NL" sz="1000" dirty="0">
                          <a:effectLst/>
                        </a:rPr>
                        <a:t>% van je hfmax      +- 170 hf</a:t>
                      </a:r>
                      <a:endParaRPr lang="nl-NL" sz="1100" dirty="0">
                        <a:effectLst/>
                      </a:endParaRPr>
                    </a:p>
                    <a:p>
                      <a:pPr marL="342900" lvl="0" indent="-342900">
                        <a:spcBef>
                          <a:spcPts val="300"/>
                        </a:spcBef>
                        <a:spcAft>
                          <a:spcPts val="0"/>
                        </a:spcAft>
                        <a:buClr>
                          <a:srgbClr val="000000"/>
                        </a:buClr>
                        <a:buSzPts val="800"/>
                        <a:buFont typeface="Wingdings"/>
                        <a:buChar char=""/>
                        <a:tabLst>
                          <a:tab pos="107950" algn="l"/>
                        </a:tabLst>
                      </a:pPr>
                      <a:r>
                        <a:rPr lang="nl-NL" sz="1000" dirty="0">
                          <a:effectLst/>
                        </a:rPr>
                        <a:t>Iedereen loopt individueel en op eigen tempo</a:t>
                      </a:r>
                      <a:endParaRPr lang="nl-NL" sz="1100" dirty="0">
                        <a:effectLst/>
                      </a:endParaRPr>
                    </a:p>
                    <a:p>
                      <a:pPr marL="342900" lvl="0" indent="-342900">
                        <a:spcBef>
                          <a:spcPts val="300"/>
                        </a:spcBef>
                        <a:spcAft>
                          <a:spcPts val="0"/>
                        </a:spcAft>
                        <a:buClr>
                          <a:srgbClr val="000000"/>
                        </a:buClr>
                        <a:buSzPts val="800"/>
                        <a:buFont typeface="Wingdings"/>
                        <a:buChar char=""/>
                        <a:tabLst>
                          <a:tab pos="107950" algn="l"/>
                        </a:tabLst>
                      </a:pPr>
                      <a:r>
                        <a:rPr lang="nl-NL" sz="1000" dirty="0">
                          <a:effectLst/>
                        </a:rPr>
                        <a:t>Snelheid van de oefeningen wordt bepaald door de hartslag</a:t>
                      </a:r>
                      <a:endParaRPr lang="nl-NL" sz="1100" dirty="0">
                        <a:effectLst/>
                      </a:endParaRPr>
                    </a:p>
                    <a:p>
                      <a:pPr marL="342900" lvl="0" indent="-342900">
                        <a:spcBef>
                          <a:spcPts val="300"/>
                        </a:spcBef>
                        <a:spcAft>
                          <a:spcPts val="0"/>
                        </a:spcAft>
                        <a:buClr>
                          <a:srgbClr val="000000"/>
                        </a:buClr>
                        <a:buSzPts val="800"/>
                        <a:buFont typeface="Wingdings"/>
                        <a:buChar char=""/>
                        <a:tabLst>
                          <a:tab pos="107950" algn="l"/>
                        </a:tabLst>
                      </a:pPr>
                      <a:r>
                        <a:rPr lang="nl-NL" sz="1000" dirty="0">
                          <a:effectLst/>
                        </a:rPr>
                        <a:t>Oefeningen ongeveer 1 minuut uitvoeren (afhankelijk van de hartslag).</a:t>
                      </a:r>
                      <a:endParaRPr lang="nl-NL" sz="1100" dirty="0">
                        <a:effectLst/>
                      </a:endParaRPr>
                    </a:p>
                    <a:p>
                      <a:pPr marL="342900" lvl="0" indent="-342900">
                        <a:spcBef>
                          <a:spcPts val="300"/>
                        </a:spcBef>
                        <a:spcAft>
                          <a:spcPts val="0"/>
                        </a:spcAft>
                        <a:buClr>
                          <a:srgbClr val="000000"/>
                        </a:buClr>
                        <a:buSzPts val="800"/>
                        <a:buFont typeface="Wingdings"/>
                        <a:buChar char=""/>
                        <a:tabLst>
                          <a:tab pos="107950" algn="l"/>
                        </a:tabLst>
                      </a:pPr>
                      <a:r>
                        <a:rPr lang="nl-NL" sz="1000" dirty="0">
                          <a:effectLst/>
                        </a:rPr>
                        <a:t>Technisch goede uitvoering van de oefeningen</a:t>
                      </a:r>
                      <a:endParaRPr lang="nl-NL" sz="1100" dirty="0">
                        <a:effectLst/>
                      </a:endParaRPr>
                    </a:p>
                    <a:p>
                      <a:pPr marL="342900" lvl="0" indent="-342900">
                        <a:spcBef>
                          <a:spcPts val="300"/>
                        </a:spcBef>
                        <a:spcAft>
                          <a:spcPts val="0"/>
                        </a:spcAft>
                        <a:buClr>
                          <a:srgbClr val="000000"/>
                        </a:buClr>
                        <a:buSzPts val="800"/>
                        <a:buFont typeface="Wingdings"/>
                        <a:buChar char=""/>
                        <a:tabLst>
                          <a:tab pos="107950" algn="l"/>
                        </a:tabLst>
                      </a:pPr>
                      <a:r>
                        <a:rPr lang="nl-NL" sz="1000" dirty="0">
                          <a:effectLst/>
                        </a:rPr>
                        <a:t>Motiveren/stimuleren</a:t>
                      </a:r>
                      <a:endParaRPr lang="nl-NL" sz="1100" dirty="0">
                        <a:effectLst/>
                      </a:endParaRPr>
                    </a:p>
                    <a:p>
                      <a:pPr>
                        <a:spcBef>
                          <a:spcPts val="300"/>
                        </a:spcBef>
                        <a:spcAft>
                          <a:spcPts val="0"/>
                        </a:spcAft>
                      </a:pPr>
                      <a:r>
                        <a:rPr lang="nl-NL" sz="1000" dirty="0">
                          <a:effectLst/>
                        </a:rPr>
                        <a:t> </a:t>
                      </a:r>
                      <a:endParaRPr lang="nl-NL" sz="1100" dirty="0">
                        <a:effectLst/>
                      </a:endParaRPr>
                    </a:p>
                    <a:p>
                      <a:pPr>
                        <a:spcBef>
                          <a:spcPts val="300"/>
                        </a:spcBef>
                        <a:spcAft>
                          <a:spcPts val="0"/>
                        </a:spcAft>
                      </a:pPr>
                      <a:r>
                        <a:rPr lang="nl-NL" sz="1050" u="sng" dirty="0">
                          <a:effectLst/>
                        </a:rPr>
                        <a:t>Differentiatiemogelijkheid:</a:t>
                      </a:r>
                      <a:endParaRPr lang="nl-NL" sz="1100" dirty="0">
                        <a:effectLst/>
                      </a:endParaRPr>
                    </a:p>
                    <a:p>
                      <a:pPr marL="342900" lvl="0" indent="-342900">
                        <a:spcBef>
                          <a:spcPts val="300"/>
                        </a:spcBef>
                        <a:spcAft>
                          <a:spcPts val="0"/>
                        </a:spcAft>
                        <a:buClr>
                          <a:srgbClr val="000000"/>
                        </a:buClr>
                        <a:buSzPts val="800"/>
                        <a:buFont typeface="Wingdings"/>
                        <a:buChar char=""/>
                        <a:tabLst>
                          <a:tab pos="107950" algn="l"/>
                        </a:tabLst>
                      </a:pPr>
                      <a:r>
                        <a:rPr lang="nl-NL" sz="1000" dirty="0">
                          <a:effectLst/>
                        </a:rPr>
                        <a:t>Tempo van de oefening verhogen/verlagen</a:t>
                      </a:r>
                      <a:endParaRPr lang="nl-NL" sz="1100" dirty="0">
                        <a:effectLst/>
                      </a:endParaRPr>
                    </a:p>
                    <a:p>
                      <a:pPr marL="342900" lvl="0" indent="-342900">
                        <a:spcBef>
                          <a:spcPts val="300"/>
                        </a:spcBef>
                        <a:spcAft>
                          <a:spcPts val="0"/>
                        </a:spcAft>
                        <a:buClr>
                          <a:srgbClr val="000000"/>
                        </a:buClr>
                        <a:buSzPts val="800"/>
                        <a:buFont typeface="Wingdings"/>
                        <a:buChar char=""/>
                        <a:tabLst>
                          <a:tab pos="107950" algn="l"/>
                        </a:tabLst>
                      </a:pPr>
                      <a:r>
                        <a:rPr lang="nl-NL" sz="1000" dirty="0">
                          <a:effectLst/>
                        </a:rPr>
                        <a:t>Tijdsduur van de oefening verhogen/verlagen</a:t>
                      </a:r>
                      <a:endParaRPr lang="nl-NL" sz="1100" dirty="0">
                        <a:effectLst/>
                      </a:endParaRPr>
                    </a:p>
                    <a:p>
                      <a:pPr marL="107950">
                        <a:spcBef>
                          <a:spcPts val="300"/>
                        </a:spcBef>
                        <a:spcAft>
                          <a:spcPts val="0"/>
                        </a:spcAft>
                      </a:pPr>
                      <a:r>
                        <a:rPr lang="nl-NL" sz="1000" dirty="0">
                          <a:effectLst/>
                        </a:rPr>
                        <a:t> </a:t>
                      </a:r>
                      <a:endParaRPr lang="nl-NL" sz="1100" dirty="0">
                        <a:effectLst/>
                        <a:latin typeface="Tahoma"/>
                        <a:ea typeface="Times New Roman"/>
                        <a:cs typeface="Times New Roman"/>
                      </a:endParaRPr>
                    </a:p>
                  </a:txBody>
                  <a:tcPr marL="17780" marR="17780" marT="0" marB="0"/>
                </a:tc>
              </a:tr>
              <a:tr h="2216055">
                <a:tc vMerge="1">
                  <a:txBody>
                    <a:bodyPr/>
                    <a:lstStyle/>
                    <a:p>
                      <a:endParaRPr lang="nl-NL"/>
                    </a:p>
                  </a:txBody>
                  <a:tcPr/>
                </a:tc>
                <a:tc vMerge="1">
                  <a:txBody>
                    <a:bodyPr/>
                    <a:lstStyle/>
                    <a:p>
                      <a:endParaRPr lang="nl-NL"/>
                    </a:p>
                  </a:txBody>
                  <a:tcPr/>
                </a:tc>
                <a:tc>
                  <a:txBody>
                    <a:bodyPr/>
                    <a:lstStyle/>
                    <a:p>
                      <a:pPr>
                        <a:spcAft>
                          <a:spcPts val="0"/>
                        </a:spcAft>
                        <a:tabLst>
                          <a:tab pos="1477645" algn="l"/>
                        </a:tabLst>
                      </a:pPr>
                      <a:r>
                        <a:rPr lang="nl-NL" sz="1000">
                          <a:effectLst/>
                        </a:rPr>
                        <a:t> </a:t>
                      </a:r>
                      <a:endParaRPr lang="nl-NL" sz="1100">
                        <a:effectLst/>
                        <a:latin typeface="Tahoma"/>
                        <a:ea typeface="Times New Roman"/>
                        <a:cs typeface="Times New Roman"/>
                      </a:endParaRPr>
                    </a:p>
                  </a:txBody>
                  <a:tcPr marL="17780" marR="17780" marT="0" marB="0"/>
                </a:tc>
                <a:tc>
                  <a:txBody>
                    <a:bodyPr/>
                    <a:lstStyle/>
                    <a:p>
                      <a:pPr>
                        <a:spcAft>
                          <a:spcPts val="0"/>
                        </a:spcAft>
                        <a:tabLst>
                          <a:tab pos="1477645" algn="l"/>
                        </a:tabLst>
                      </a:pPr>
                      <a:r>
                        <a:rPr lang="nl-NL" sz="800">
                          <a:effectLst/>
                        </a:rPr>
                        <a:t>  </a:t>
                      </a:r>
                      <a:endParaRPr lang="nl-NL" sz="1000">
                        <a:effectLst/>
                      </a:endParaRPr>
                    </a:p>
                    <a:p>
                      <a:pP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latin typeface="Tahoma"/>
                        <a:ea typeface="Times New Roman"/>
                        <a:cs typeface="Times New Roman"/>
                      </a:endParaRPr>
                    </a:p>
                  </a:txBody>
                  <a:tcPr marL="17780" marR="17780" marT="0" marB="0"/>
                </a:tc>
                <a:tc>
                  <a:txBody>
                    <a:bodyPr/>
                    <a:lstStyle/>
                    <a:p>
                      <a:pPr>
                        <a:spcAft>
                          <a:spcPts val="0"/>
                        </a:spcAft>
                        <a:tabLst>
                          <a:tab pos="1477645" algn="l"/>
                        </a:tabLst>
                      </a:pPr>
                      <a:r>
                        <a:rPr lang="nl-NL" sz="800">
                          <a:effectLst/>
                        </a:rPr>
                        <a:t> </a:t>
                      </a:r>
                      <a:endParaRPr lang="nl-NL" sz="1000">
                        <a:effectLst/>
                        <a:latin typeface="Tahoma"/>
                        <a:ea typeface="Times New Roman"/>
                        <a:cs typeface="Times New Roman"/>
                      </a:endParaRPr>
                    </a:p>
                  </a:txBody>
                  <a:tcPr marL="17780" marR="17780" marT="0" marB="0"/>
                </a:tc>
                <a:tc vMerge="1">
                  <a:txBody>
                    <a:bodyPr/>
                    <a:lstStyle/>
                    <a:p>
                      <a:endParaRPr lang="nl-NL"/>
                    </a:p>
                  </a:txBody>
                  <a:tcPr/>
                </a:tc>
              </a:tr>
              <a:tr h="654044">
                <a:tc>
                  <a:txBody>
                    <a:bodyPr/>
                    <a:lstStyle/>
                    <a:p>
                      <a:pPr algn="ctr">
                        <a:spcAft>
                          <a:spcPts val="0"/>
                        </a:spcAft>
                      </a:pPr>
                      <a:r>
                        <a:rPr lang="nl-NL" sz="900" u="sng">
                          <a:effectLst/>
                        </a:rPr>
                        <a:t>Tijd:</a:t>
                      </a:r>
                      <a:endParaRPr lang="nl-NL" sz="1000">
                        <a:effectLst/>
                        <a:latin typeface="Tahoma"/>
                        <a:ea typeface="Times New Roman"/>
                        <a:cs typeface="Times New Roman"/>
                      </a:endParaRPr>
                    </a:p>
                  </a:txBody>
                  <a:tcPr marL="17780" marR="17780" marT="0" marB="0" anchor="ctr"/>
                </a:tc>
                <a:tc vMerge="1">
                  <a:txBody>
                    <a:bodyPr/>
                    <a:lstStyle/>
                    <a:p>
                      <a:endParaRPr lang="nl-NL"/>
                    </a:p>
                  </a:txBody>
                  <a:tcPr/>
                </a:tc>
                <a:tc rowSpan="2" gridSpan="3">
                  <a:txBody>
                    <a:bodyPr/>
                    <a:lstStyle/>
                    <a:p>
                      <a:pPr>
                        <a:spcBef>
                          <a:spcPts val="300"/>
                        </a:spcBef>
                        <a:spcAft>
                          <a:spcPts val="0"/>
                        </a:spcAft>
                      </a:pPr>
                      <a:r>
                        <a:rPr lang="nl-NL" sz="1000" u="none" strike="noStrike" dirty="0">
                          <a:effectLst/>
                        </a:rPr>
                        <a:t> </a:t>
                      </a:r>
                      <a:endParaRPr lang="nl-NL" sz="1100" dirty="0">
                        <a:effectLst/>
                      </a:endParaRPr>
                    </a:p>
                    <a:p>
                      <a:pPr>
                        <a:spcAft>
                          <a:spcPts val="200"/>
                        </a:spcAft>
                      </a:pPr>
                      <a:r>
                        <a:rPr lang="nl-NL" sz="1050" u="sng" dirty="0">
                          <a:effectLst/>
                        </a:rPr>
                        <a:t>Totaal materiaal en hulpmiddelen:</a:t>
                      </a:r>
                      <a:endParaRPr lang="nl-NL" sz="1100" dirty="0">
                        <a:effectLst/>
                      </a:endParaRPr>
                    </a:p>
                    <a:p>
                      <a:pPr marL="342900" lvl="0" indent="-342900">
                        <a:spcAft>
                          <a:spcPts val="200"/>
                        </a:spcAft>
                        <a:buClr>
                          <a:srgbClr val="000000"/>
                        </a:buClr>
                        <a:buSzPts val="800"/>
                        <a:buFont typeface="Wingdings"/>
                        <a:buChar char=""/>
                        <a:tabLst>
                          <a:tab pos="107950" algn="l"/>
                        </a:tabLst>
                      </a:pPr>
                      <a:r>
                        <a:rPr lang="nl-NL" sz="1000" dirty="0">
                          <a:effectLst/>
                        </a:rPr>
                        <a:t>10 pionnen</a:t>
                      </a:r>
                      <a:endParaRPr lang="nl-NL" sz="1100" dirty="0">
                        <a:effectLst/>
                      </a:endParaRPr>
                    </a:p>
                    <a:p>
                      <a:pPr marL="342900" lvl="0" indent="-342900">
                        <a:spcAft>
                          <a:spcPts val="200"/>
                        </a:spcAft>
                        <a:buClr>
                          <a:srgbClr val="000000"/>
                        </a:buClr>
                        <a:buSzPts val="800"/>
                        <a:buFont typeface="Wingdings"/>
                        <a:buChar char=""/>
                        <a:tabLst>
                          <a:tab pos="107950" algn="l"/>
                        </a:tabLst>
                      </a:pPr>
                      <a:r>
                        <a:rPr lang="nl-NL" sz="1000" dirty="0">
                          <a:effectLst/>
                        </a:rPr>
                        <a:t>2 fluitjes</a:t>
                      </a:r>
                      <a:endParaRPr lang="nl-NL" sz="1100" dirty="0">
                        <a:effectLst/>
                      </a:endParaRPr>
                    </a:p>
                    <a:p>
                      <a:pPr marL="342900" lvl="0" indent="-342900">
                        <a:spcAft>
                          <a:spcPts val="200"/>
                        </a:spcAft>
                        <a:buClr>
                          <a:srgbClr val="000000"/>
                        </a:buClr>
                        <a:buSzPts val="800"/>
                        <a:buFont typeface="Wingdings"/>
                        <a:buChar char=""/>
                        <a:tabLst>
                          <a:tab pos="107950" algn="l"/>
                        </a:tabLst>
                      </a:pPr>
                      <a:r>
                        <a:rPr lang="nl-NL" sz="1000" dirty="0">
                          <a:effectLst/>
                        </a:rPr>
                        <a:t>Hartslagmeter + horloge per leerling</a:t>
                      </a:r>
                      <a:endParaRPr lang="nl-NL" sz="1100" dirty="0">
                        <a:effectLst/>
                        <a:latin typeface="Tahoma"/>
                        <a:ea typeface="Times New Roman"/>
                        <a:cs typeface="Times New Roman"/>
                      </a:endParaRPr>
                    </a:p>
                  </a:txBody>
                  <a:tcPr marL="17780" marR="17780" marT="0" marB="0"/>
                </a:tc>
                <a:tc rowSpan="2" hMerge="1">
                  <a:txBody>
                    <a:bodyPr/>
                    <a:lstStyle/>
                    <a:p>
                      <a:endParaRPr lang="nl-NL"/>
                    </a:p>
                  </a:txBody>
                  <a:tcPr/>
                </a:tc>
                <a:tc rowSpan="2" hMerge="1">
                  <a:txBody>
                    <a:bodyPr/>
                    <a:lstStyle/>
                    <a:p>
                      <a:endParaRPr lang="nl-NL"/>
                    </a:p>
                  </a:txBody>
                  <a:tcPr/>
                </a:tc>
                <a:tc vMerge="1">
                  <a:txBody>
                    <a:bodyPr/>
                    <a:lstStyle/>
                    <a:p>
                      <a:endParaRPr lang="nl-NL"/>
                    </a:p>
                  </a:txBody>
                  <a:tcPr/>
                </a:tc>
              </a:tr>
              <a:tr h="1308088">
                <a:tc>
                  <a:txBody>
                    <a:bodyPr/>
                    <a:lstStyle/>
                    <a:p>
                      <a:pPr algn="ctr">
                        <a:spcAft>
                          <a:spcPts val="0"/>
                        </a:spcAft>
                      </a:pPr>
                      <a:r>
                        <a:rPr lang="nl-NL" sz="900" dirty="0">
                          <a:effectLst/>
                        </a:rPr>
                        <a:t>40</a:t>
                      </a:r>
                      <a:endParaRPr lang="nl-NL" sz="1000" dirty="0">
                        <a:effectLst/>
                      </a:endParaRPr>
                    </a:p>
                    <a:p>
                      <a:pPr algn="ctr">
                        <a:spcAft>
                          <a:spcPts val="0"/>
                        </a:spcAft>
                      </a:pPr>
                      <a:r>
                        <a:rPr lang="nl-NL" sz="900" dirty="0">
                          <a:effectLst/>
                        </a:rPr>
                        <a:t>min</a:t>
                      </a:r>
                      <a:endParaRPr lang="nl-NL" sz="1000" dirty="0">
                        <a:effectLst/>
                        <a:latin typeface="Tahoma"/>
                        <a:ea typeface="Times New Roman"/>
                        <a:cs typeface="Times New Roman"/>
                      </a:endParaRPr>
                    </a:p>
                  </a:txBody>
                  <a:tcPr marL="17780" marR="17780" marT="0" marB="0" anchor="ctr"/>
                </a:tc>
                <a:tc vMerge="1">
                  <a:txBody>
                    <a:bodyPr/>
                    <a:lstStyle/>
                    <a:p>
                      <a:endParaRPr lang="nl-NL"/>
                    </a:p>
                  </a:txBody>
                  <a:tcPr/>
                </a:tc>
                <a:tc gridSpan="3" vMerge="1">
                  <a:txBody>
                    <a:bodyPr/>
                    <a:lstStyle/>
                    <a:p>
                      <a:endParaRPr lang="nl-NL"/>
                    </a:p>
                  </a:txBody>
                  <a:tcPr/>
                </a:tc>
                <a:tc hMerge="1" vMerge="1">
                  <a:txBody>
                    <a:bodyPr/>
                    <a:lstStyle/>
                    <a:p>
                      <a:endParaRPr lang="nl-NL"/>
                    </a:p>
                  </a:txBody>
                  <a:tcPr/>
                </a:tc>
                <a:tc hMerge="1" vMerge="1">
                  <a:txBody>
                    <a:bodyPr/>
                    <a:lstStyle/>
                    <a:p>
                      <a:endParaRPr lang="nl-NL"/>
                    </a:p>
                  </a:txBody>
                  <a:tcPr/>
                </a:tc>
                <a:tc vMerge="1">
                  <a:txBody>
                    <a:bodyPr/>
                    <a:lstStyle/>
                    <a:p>
                      <a:endParaRPr lang="nl-NL"/>
                    </a:p>
                  </a:txBody>
                  <a:tcPr/>
                </a:tc>
              </a:tr>
            </a:tbl>
          </a:graphicData>
        </a:graphic>
      </p:graphicFrame>
      <p:sp>
        <p:nvSpPr>
          <p:cNvPr id="5" name="Rectangle 2"/>
          <p:cNvSpPr>
            <a:spLocks noChangeArrowheads="1"/>
          </p:cNvSpPr>
          <p:nvPr/>
        </p:nvSpPr>
        <p:spPr bwMode="auto">
          <a:xfrm>
            <a:off x="1419225" y="2392363"/>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l-NL" sz="1800" b="0" i="0" u="none" strike="noStrike" cap="none" normalizeH="0" baseline="0" smtClean="0">
              <a:ln>
                <a:noFill/>
              </a:ln>
              <a:solidFill>
                <a:schemeClr val="tx1"/>
              </a:solidFill>
              <a:effectLst/>
              <a:latin typeface="Arial" pitchFamily="34" charset="0"/>
              <a:cs typeface="Arial" pitchFamily="34" charset="0"/>
            </a:endParaRPr>
          </a:p>
        </p:txBody>
      </p:sp>
      <p:pic>
        <p:nvPicPr>
          <p:cNvPr id="22530" name="Picture 2"/>
          <p:cNvPicPr>
            <a:picLocks noChangeAspect="1" noChangeArrowheads="1"/>
          </p:cNvPicPr>
          <p:nvPr/>
        </p:nvPicPr>
        <p:blipFill>
          <a:blip r:embed="rId2" cstate="print"/>
          <a:srcRect/>
          <a:stretch>
            <a:fillRect/>
          </a:stretch>
        </p:blipFill>
        <p:spPr bwMode="auto">
          <a:xfrm>
            <a:off x="3203848" y="2276872"/>
            <a:ext cx="2470206" cy="1191766"/>
          </a:xfrm>
          <a:prstGeom prst="rect">
            <a:avLst/>
          </a:prstGeom>
          <a:noFill/>
          <a:ln w="9525">
            <a:noFill/>
            <a:miter lim="800000"/>
            <a:headEnd/>
            <a:tailEnd/>
          </a:ln>
        </p:spPr>
      </p:pic>
    </p:spTree>
    <p:extLst>
      <p:ext uri="{BB962C8B-B14F-4D97-AF65-F5344CB8AC3E}">
        <p14:creationId xmlns:p14="http://schemas.microsoft.com/office/powerpoint/2010/main" xmlns="" val="10187650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2988395668"/>
              </p:ext>
            </p:extLst>
          </p:nvPr>
        </p:nvGraphicFramePr>
        <p:xfrm>
          <a:off x="467544" y="1484784"/>
          <a:ext cx="8280920" cy="4248474"/>
        </p:xfrm>
        <a:graphic>
          <a:graphicData uri="http://schemas.openxmlformats.org/drawingml/2006/table">
            <a:tbl>
              <a:tblPr>
                <a:tableStyleId>{5C22544A-7EE6-4342-B048-85BDC9FD1C3A}</a:tableStyleId>
              </a:tblPr>
              <a:tblGrid>
                <a:gridCol w="440981"/>
                <a:gridCol w="2099671"/>
                <a:gridCol w="2518936"/>
                <a:gridCol w="91036"/>
                <a:gridCol w="80179"/>
                <a:gridCol w="3050117"/>
              </a:tblGrid>
              <a:tr h="436862">
                <a:tc>
                  <a:txBody>
                    <a:bodyPr/>
                    <a:lstStyle/>
                    <a:p>
                      <a:pPr algn="ctr">
                        <a:spcAft>
                          <a:spcPts val="0"/>
                        </a:spcAft>
                      </a:pPr>
                      <a:r>
                        <a:rPr lang="nl-NL" sz="1050" dirty="0">
                          <a:effectLst/>
                        </a:rPr>
                        <a:t>Les-deel</a:t>
                      </a:r>
                      <a:endParaRPr lang="nl-NL" sz="1050" dirty="0">
                        <a:effectLst/>
                        <a:latin typeface="Tahoma"/>
                        <a:ea typeface="Times New Roman"/>
                        <a:cs typeface="Times New Roman"/>
                      </a:endParaRPr>
                    </a:p>
                  </a:txBody>
                  <a:tcPr marL="17780" marR="17780" marT="0" marB="0"/>
                </a:tc>
                <a:tc>
                  <a:txBody>
                    <a:bodyPr/>
                    <a:lstStyle/>
                    <a:p>
                      <a:pPr algn="ctr">
                        <a:spcAft>
                          <a:spcPts val="0"/>
                        </a:spcAft>
                      </a:pPr>
                      <a:r>
                        <a:rPr lang="nl-NL" sz="1100" u="sng">
                          <a:effectLst/>
                        </a:rPr>
                        <a:t>Bewegingsvormen</a:t>
                      </a:r>
                      <a:endParaRPr lang="nl-NL" sz="1100">
                        <a:effectLst/>
                      </a:endParaRPr>
                    </a:p>
                    <a:p>
                      <a:pPr algn="ctr">
                        <a:spcAft>
                          <a:spcPts val="0"/>
                        </a:spcAft>
                      </a:pPr>
                      <a:r>
                        <a:rPr lang="nl-NL" sz="1100">
                          <a:effectLst/>
                        </a:rPr>
                        <a:t>Wat ga ik doen?</a:t>
                      </a:r>
                      <a:endParaRPr lang="nl-NL" sz="1100">
                        <a:effectLst/>
                        <a:latin typeface="Tahoma"/>
                        <a:ea typeface="Times New Roman"/>
                        <a:cs typeface="Times New Roman"/>
                      </a:endParaRPr>
                    </a:p>
                  </a:txBody>
                  <a:tcPr marL="17780" marR="17780" marT="0" marB="0" anchor="ctr"/>
                </a:tc>
                <a:tc gridSpan="3">
                  <a:txBody>
                    <a:bodyPr/>
                    <a:lstStyle/>
                    <a:p>
                      <a:pPr algn="ctr">
                        <a:spcAft>
                          <a:spcPts val="0"/>
                        </a:spcAft>
                      </a:pPr>
                      <a:r>
                        <a:rPr lang="nl-NL" sz="1100" u="sng">
                          <a:effectLst/>
                        </a:rPr>
                        <a:t>Organisatie</a:t>
                      </a:r>
                      <a:endParaRPr lang="nl-NL" sz="1100">
                        <a:effectLst/>
                      </a:endParaRPr>
                    </a:p>
                    <a:p>
                      <a:pPr algn="ctr">
                        <a:spcAft>
                          <a:spcPts val="0"/>
                        </a:spcAft>
                      </a:pPr>
                      <a:r>
                        <a:rPr lang="nl-NL" sz="1100">
                          <a:effectLst/>
                        </a:rPr>
                        <a:t>Hoe regel ik het?</a:t>
                      </a:r>
                      <a:endParaRPr lang="nl-NL" sz="1100">
                        <a:effectLst/>
                        <a:latin typeface="Tahoma"/>
                        <a:ea typeface="Times New Roman"/>
                        <a:cs typeface="Times New Roman"/>
                      </a:endParaRPr>
                    </a:p>
                  </a:txBody>
                  <a:tcPr marL="17780" marR="17780" marT="0" marB="0" anchor="ctr"/>
                </a:tc>
                <a:tc hMerge="1">
                  <a:txBody>
                    <a:bodyPr/>
                    <a:lstStyle/>
                    <a:p>
                      <a:endParaRPr lang="nl-NL"/>
                    </a:p>
                  </a:txBody>
                  <a:tcPr/>
                </a:tc>
                <a:tc hMerge="1">
                  <a:txBody>
                    <a:bodyPr/>
                    <a:lstStyle/>
                    <a:p>
                      <a:endParaRPr lang="nl-NL"/>
                    </a:p>
                  </a:txBody>
                  <a:tcPr/>
                </a:tc>
                <a:tc>
                  <a:txBody>
                    <a:bodyPr/>
                    <a:lstStyle/>
                    <a:p>
                      <a:pPr algn="ctr">
                        <a:spcAft>
                          <a:spcPts val="0"/>
                        </a:spcAft>
                      </a:pPr>
                      <a:r>
                        <a:rPr lang="nl-NL" sz="1100" u="sng">
                          <a:effectLst/>
                        </a:rPr>
                        <a:t>Begeleiding en differentiatie</a:t>
                      </a:r>
                      <a:endParaRPr lang="nl-NL" sz="1100">
                        <a:effectLst/>
                      </a:endParaRPr>
                    </a:p>
                    <a:p>
                      <a:pPr algn="ctr">
                        <a:spcAft>
                          <a:spcPts val="0"/>
                        </a:spcAft>
                      </a:pPr>
                      <a:r>
                        <a:rPr lang="nl-NL" sz="1100">
                          <a:effectLst/>
                        </a:rPr>
                        <a:t>Wat wil ik zien en wat ga ik zeggen?</a:t>
                      </a:r>
                      <a:endParaRPr lang="nl-NL" sz="1100">
                        <a:effectLst/>
                        <a:latin typeface="Tahoma"/>
                        <a:ea typeface="Times New Roman"/>
                        <a:cs typeface="Times New Roman"/>
                      </a:endParaRPr>
                    </a:p>
                  </a:txBody>
                  <a:tcPr marL="17780" marR="17780" marT="0" marB="0" anchor="ctr"/>
                </a:tc>
              </a:tr>
              <a:tr h="174745">
                <a:tc rowSpan="2">
                  <a:txBody>
                    <a:bodyPr/>
                    <a:lstStyle/>
                    <a:p>
                      <a:pPr marL="71755" marR="71755" algn="ctr">
                        <a:spcAft>
                          <a:spcPts val="0"/>
                        </a:spcAft>
                      </a:pPr>
                      <a:r>
                        <a:rPr lang="nl-NL" sz="1000" dirty="0" smtClean="0">
                          <a:effectLst/>
                        </a:rPr>
                        <a:t>Cooling</a:t>
                      </a:r>
                      <a:r>
                        <a:rPr lang="nl-NL" sz="1000" dirty="0">
                          <a:effectLst/>
                        </a:rPr>
                        <a:t>-</a:t>
                      </a:r>
                      <a:r>
                        <a:rPr lang="nl-NL" sz="1000" dirty="0" smtClean="0">
                          <a:effectLst/>
                        </a:rPr>
                        <a:t>down</a:t>
                      </a:r>
                      <a:endParaRPr lang="nl-NL" sz="1050" dirty="0">
                        <a:effectLst/>
                        <a:latin typeface="Tahoma"/>
                        <a:ea typeface="Times New Roman"/>
                        <a:cs typeface="Times New Roman"/>
                      </a:endParaRPr>
                    </a:p>
                  </a:txBody>
                  <a:tcPr marL="17780" marR="17780" marT="0" marB="0" vert="vert270" anchor="ctr"/>
                </a:tc>
                <a:tc rowSpan="4">
                  <a:txBody>
                    <a:bodyPr/>
                    <a:lstStyle/>
                    <a:p>
                      <a:pPr marL="342900" lvl="0" indent="-342900">
                        <a:spcBef>
                          <a:spcPts val="300"/>
                        </a:spcBef>
                        <a:spcAft>
                          <a:spcPts val="0"/>
                        </a:spcAft>
                        <a:buClr>
                          <a:srgbClr val="000000"/>
                        </a:buClr>
                        <a:buSzPts val="800"/>
                        <a:buFont typeface="Wingdings"/>
                        <a:buChar char=""/>
                        <a:tabLst>
                          <a:tab pos="107950" algn="l"/>
                        </a:tabLst>
                      </a:pPr>
                      <a:endParaRPr lang="nl-NL" sz="1000" dirty="0" smtClean="0">
                        <a:effectLst/>
                      </a:endParaRPr>
                    </a:p>
                    <a:p>
                      <a:pPr marL="342900" lvl="0" indent="-342900">
                        <a:spcBef>
                          <a:spcPts val="300"/>
                        </a:spcBef>
                        <a:spcAft>
                          <a:spcPts val="0"/>
                        </a:spcAft>
                        <a:buClr>
                          <a:srgbClr val="000000"/>
                        </a:buClr>
                        <a:buSzPts val="800"/>
                        <a:buFont typeface="Wingdings"/>
                        <a:buChar char=""/>
                        <a:tabLst>
                          <a:tab pos="107950" algn="l"/>
                        </a:tabLst>
                      </a:pPr>
                      <a:r>
                        <a:rPr lang="nl-NL" sz="1000" dirty="0" smtClean="0">
                          <a:effectLst/>
                        </a:rPr>
                        <a:t>Bij </a:t>
                      </a:r>
                      <a:r>
                        <a:rPr lang="nl-NL" sz="1000" dirty="0">
                          <a:effectLst/>
                        </a:rPr>
                        <a:t>de </a:t>
                      </a:r>
                      <a:r>
                        <a:rPr lang="nl-NL" sz="1000" dirty="0" smtClean="0">
                          <a:effectLst/>
                        </a:rPr>
                        <a:t>cooling-down </a:t>
                      </a:r>
                      <a:r>
                        <a:rPr lang="nl-NL" sz="1000" dirty="0">
                          <a:effectLst/>
                        </a:rPr>
                        <a:t>wordt er eerst een ronde uitgelopen op een rustig tempo zodat de hartslag daalt.  </a:t>
                      </a:r>
                      <a:endParaRPr lang="nl-NL" sz="1100" dirty="0">
                        <a:effectLst/>
                      </a:endParaRPr>
                    </a:p>
                    <a:p>
                      <a:pPr marL="342900" lvl="0" indent="-342900">
                        <a:spcBef>
                          <a:spcPts val="300"/>
                        </a:spcBef>
                        <a:spcAft>
                          <a:spcPts val="0"/>
                        </a:spcAft>
                        <a:buClr>
                          <a:srgbClr val="000000"/>
                        </a:buClr>
                        <a:buSzPts val="800"/>
                        <a:buFont typeface="Wingdings"/>
                        <a:buChar char=""/>
                        <a:tabLst>
                          <a:tab pos="107950" algn="l"/>
                        </a:tabLst>
                      </a:pPr>
                      <a:r>
                        <a:rPr lang="nl-NL" sz="1000" dirty="0">
                          <a:effectLst/>
                        </a:rPr>
                        <a:t>Daarna maakt de groep een cirkel en wordt er gezamenlijk uitgerekt. De volgende delen worden daarbij gerekt:</a:t>
                      </a:r>
                      <a:endParaRPr lang="nl-NL" sz="1100" dirty="0">
                        <a:effectLst/>
                      </a:endParaRPr>
                    </a:p>
                    <a:p>
                      <a:pPr marL="342900" lvl="0" indent="-342900">
                        <a:spcBef>
                          <a:spcPts val="300"/>
                        </a:spcBef>
                        <a:spcAft>
                          <a:spcPts val="0"/>
                        </a:spcAft>
                        <a:buFont typeface="Calibri"/>
                        <a:buChar char="-"/>
                      </a:pPr>
                      <a:r>
                        <a:rPr lang="nl-NL" sz="1000" dirty="0">
                          <a:effectLst/>
                        </a:rPr>
                        <a:t>Hamstring</a:t>
                      </a:r>
                      <a:endParaRPr lang="nl-NL" sz="1100" dirty="0">
                        <a:effectLst/>
                      </a:endParaRPr>
                    </a:p>
                    <a:p>
                      <a:pPr marL="342900" lvl="0" indent="-342900">
                        <a:spcBef>
                          <a:spcPts val="300"/>
                        </a:spcBef>
                        <a:spcAft>
                          <a:spcPts val="0"/>
                        </a:spcAft>
                        <a:buFont typeface="Calibri"/>
                        <a:buChar char="-"/>
                      </a:pPr>
                      <a:r>
                        <a:rPr lang="nl-NL" sz="1000" dirty="0" smtClean="0">
                          <a:effectLst/>
                        </a:rPr>
                        <a:t>Adductoren</a:t>
                      </a:r>
                      <a:endParaRPr lang="nl-NL" sz="1100" dirty="0">
                        <a:effectLst/>
                      </a:endParaRPr>
                    </a:p>
                    <a:p>
                      <a:pPr marL="342900" lvl="0" indent="-342900">
                        <a:spcBef>
                          <a:spcPts val="300"/>
                        </a:spcBef>
                        <a:spcAft>
                          <a:spcPts val="0"/>
                        </a:spcAft>
                        <a:buFont typeface="Calibri"/>
                        <a:buChar char="-"/>
                      </a:pPr>
                      <a:r>
                        <a:rPr lang="nl-NL" sz="1000" dirty="0">
                          <a:effectLst/>
                        </a:rPr>
                        <a:t>Kuiten</a:t>
                      </a:r>
                      <a:endParaRPr lang="nl-NL" sz="1100" dirty="0">
                        <a:effectLst/>
                      </a:endParaRPr>
                    </a:p>
                    <a:p>
                      <a:pPr marL="342900" lvl="0" indent="-342900">
                        <a:spcBef>
                          <a:spcPts val="300"/>
                        </a:spcBef>
                        <a:spcAft>
                          <a:spcPts val="0"/>
                        </a:spcAft>
                        <a:buFont typeface="Calibri"/>
                        <a:buChar char="-"/>
                      </a:pPr>
                      <a:r>
                        <a:rPr lang="nl-NL" sz="1000" dirty="0">
                          <a:effectLst/>
                        </a:rPr>
                        <a:t>Quadriceps </a:t>
                      </a:r>
                      <a:endParaRPr lang="nl-NL" sz="1100" dirty="0">
                        <a:effectLst/>
                      </a:endParaRPr>
                    </a:p>
                    <a:p>
                      <a:pPr marL="342900" lvl="0" indent="-342900">
                        <a:spcBef>
                          <a:spcPts val="300"/>
                        </a:spcBef>
                        <a:spcAft>
                          <a:spcPts val="0"/>
                        </a:spcAft>
                        <a:buFont typeface="Calibri"/>
                        <a:buChar char="-"/>
                      </a:pPr>
                      <a:r>
                        <a:rPr lang="nl-NL" sz="1000" dirty="0">
                          <a:effectLst/>
                        </a:rPr>
                        <a:t>Triceps</a:t>
                      </a:r>
                      <a:endParaRPr lang="nl-NL" sz="1100" dirty="0">
                        <a:effectLst/>
                      </a:endParaRPr>
                    </a:p>
                    <a:p>
                      <a:pPr marL="342900" lvl="0" indent="-342900">
                        <a:spcBef>
                          <a:spcPts val="300"/>
                        </a:spcBef>
                        <a:spcAft>
                          <a:spcPts val="0"/>
                        </a:spcAft>
                        <a:buFont typeface="Calibri"/>
                        <a:buChar char="-"/>
                      </a:pPr>
                      <a:r>
                        <a:rPr lang="nl-NL" sz="1000" dirty="0" smtClean="0">
                          <a:effectLst/>
                        </a:rPr>
                        <a:t>Biceps</a:t>
                      </a:r>
                    </a:p>
                    <a:p>
                      <a:pPr marL="342900" lvl="0" indent="-342900">
                        <a:spcBef>
                          <a:spcPts val="300"/>
                        </a:spcBef>
                        <a:spcAft>
                          <a:spcPts val="0"/>
                        </a:spcAft>
                        <a:buFont typeface="Calibri"/>
                        <a:buChar char="-"/>
                      </a:pPr>
                      <a:r>
                        <a:rPr lang="nl-NL" sz="1000" dirty="0" smtClean="0">
                          <a:effectLst/>
                        </a:rPr>
                        <a:t>Trapezius</a:t>
                      </a:r>
                    </a:p>
                    <a:p>
                      <a:pPr marL="342900" lvl="0" indent="-342900">
                        <a:spcBef>
                          <a:spcPts val="300"/>
                        </a:spcBef>
                        <a:spcAft>
                          <a:spcPts val="0"/>
                        </a:spcAft>
                        <a:buFont typeface="Calibri"/>
                        <a:buChar char="-"/>
                      </a:pPr>
                      <a:endParaRPr lang="nl-NL" sz="1100" dirty="0">
                        <a:effectLst/>
                      </a:endParaRPr>
                    </a:p>
                    <a:p>
                      <a:pPr marL="107950">
                        <a:spcBef>
                          <a:spcPts val="300"/>
                        </a:spcBef>
                        <a:spcAft>
                          <a:spcPts val="0"/>
                        </a:spcAft>
                      </a:pPr>
                      <a:r>
                        <a:rPr lang="nl-NL" sz="1000" dirty="0">
                          <a:effectLst/>
                        </a:rPr>
                        <a:t>Iedere oefening wordt 10 seconden volgehouden.</a:t>
                      </a:r>
                      <a:endParaRPr lang="nl-NL" sz="1100" dirty="0">
                        <a:effectLst/>
                        <a:latin typeface="Tahoma"/>
                        <a:ea typeface="Times New Roman"/>
                        <a:cs typeface="Times New Roman"/>
                      </a:endParaRPr>
                    </a:p>
                  </a:txBody>
                  <a:tcPr marL="17780" marR="17780" marT="0" marB="0"/>
                </a:tc>
                <a:tc gridSpan="3">
                  <a:txBody>
                    <a:bodyPr/>
                    <a:lstStyle/>
                    <a:p>
                      <a:pPr>
                        <a:spcAft>
                          <a:spcPts val="0"/>
                        </a:spcAft>
                        <a:tabLst>
                          <a:tab pos="1526540" algn="l"/>
                        </a:tabLst>
                      </a:pPr>
                      <a:r>
                        <a:rPr lang="nl-NL" sz="1000" dirty="0">
                          <a:effectLst/>
                        </a:rPr>
                        <a:t> </a:t>
                      </a:r>
                      <a:endParaRPr lang="nl-NL" sz="1100" dirty="0">
                        <a:effectLst/>
                        <a:latin typeface="Tahoma"/>
                        <a:ea typeface="Times New Roman"/>
                        <a:cs typeface="Times New Roman"/>
                      </a:endParaRPr>
                    </a:p>
                  </a:txBody>
                  <a:tcPr marL="17780" marR="17780" marT="0" marB="0"/>
                </a:tc>
                <a:tc hMerge="1">
                  <a:txBody>
                    <a:bodyPr/>
                    <a:lstStyle/>
                    <a:p>
                      <a:endParaRPr lang="nl-NL"/>
                    </a:p>
                  </a:txBody>
                  <a:tcPr/>
                </a:tc>
                <a:tc hMerge="1">
                  <a:txBody>
                    <a:bodyPr/>
                    <a:lstStyle/>
                    <a:p>
                      <a:endParaRPr lang="nl-NL"/>
                    </a:p>
                  </a:txBody>
                  <a:tcPr/>
                </a:tc>
                <a:tc rowSpan="4">
                  <a:txBody>
                    <a:bodyPr/>
                    <a:lstStyle/>
                    <a:p>
                      <a:pPr>
                        <a:spcAft>
                          <a:spcPts val="0"/>
                        </a:spcAft>
                        <a:tabLst>
                          <a:tab pos="1120775" algn="ctr"/>
                        </a:tabLst>
                      </a:pPr>
                      <a:endParaRPr lang="nl-NL" sz="1050" u="sng" dirty="0" smtClean="0">
                        <a:effectLst/>
                      </a:endParaRPr>
                    </a:p>
                    <a:p>
                      <a:pPr>
                        <a:spcAft>
                          <a:spcPts val="0"/>
                        </a:spcAft>
                        <a:tabLst>
                          <a:tab pos="1120775" algn="ctr"/>
                        </a:tabLst>
                      </a:pPr>
                      <a:r>
                        <a:rPr lang="nl-NL" sz="1050" u="sng" dirty="0" smtClean="0">
                          <a:effectLst/>
                        </a:rPr>
                        <a:t>Aanwijzingen</a:t>
                      </a:r>
                      <a:r>
                        <a:rPr lang="nl-NL" sz="1050" u="sng" dirty="0">
                          <a:effectLst/>
                        </a:rPr>
                        <a:t>:</a:t>
                      </a:r>
                      <a:endParaRPr lang="nl-NL" sz="1100" dirty="0">
                        <a:effectLst/>
                      </a:endParaRPr>
                    </a:p>
                    <a:p>
                      <a:pPr marL="342900" lvl="0" indent="-342900">
                        <a:spcBef>
                          <a:spcPts val="300"/>
                        </a:spcBef>
                        <a:spcAft>
                          <a:spcPts val="0"/>
                        </a:spcAft>
                        <a:buClr>
                          <a:srgbClr val="000000"/>
                        </a:buClr>
                        <a:buSzPts val="800"/>
                        <a:buFont typeface="Wingdings"/>
                        <a:buChar char=""/>
                        <a:tabLst>
                          <a:tab pos="107950" algn="l"/>
                        </a:tabLst>
                      </a:pPr>
                      <a:r>
                        <a:rPr lang="nl-NL" sz="1000" dirty="0">
                          <a:effectLst/>
                        </a:rPr>
                        <a:t>Het is de bedoeling dat de spieren iets worden gerekt. De oefeningen moeten geen pijn veroorzaken bij de studenten.</a:t>
                      </a:r>
                      <a:endParaRPr lang="nl-NL" sz="1100" dirty="0">
                        <a:effectLst/>
                      </a:endParaRPr>
                    </a:p>
                    <a:p>
                      <a:pPr marL="342900" lvl="0" indent="-342900">
                        <a:spcBef>
                          <a:spcPts val="300"/>
                        </a:spcBef>
                        <a:spcAft>
                          <a:spcPts val="0"/>
                        </a:spcAft>
                        <a:buClr>
                          <a:srgbClr val="000000"/>
                        </a:buClr>
                        <a:buSzPts val="800"/>
                        <a:buFont typeface="Wingdings"/>
                        <a:buChar char=""/>
                        <a:tabLst>
                          <a:tab pos="107950" algn="l"/>
                        </a:tabLst>
                      </a:pPr>
                      <a:r>
                        <a:rPr lang="nl-NL" sz="1000" dirty="0">
                          <a:effectLst/>
                        </a:rPr>
                        <a:t>Aan het eind van de cooling down moeten de hartferquenties van de studenten gedaald zijn ( dit zal per student verschillen). </a:t>
                      </a:r>
                      <a:endParaRPr lang="nl-NL" sz="1100" dirty="0">
                        <a:effectLst/>
                      </a:endParaRPr>
                    </a:p>
                    <a:p>
                      <a:pPr marL="342900" lvl="0" indent="-342900">
                        <a:spcBef>
                          <a:spcPts val="300"/>
                        </a:spcBef>
                        <a:spcAft>
                          <a:spcPts val="0"/>
                        </a:spcAft>
                        <a:buClr>
                          <a:srgbClr val="000000"/>
                        </a:buClr>
                        <a:buSzPts val="800"/>
                        <a:buFont typeface="Wingdings"/>
                        <a:buChar char=""/>
                        <a:tabLst>
                          <a:tab pos="107950" algn="l"/>
                        </a:tabLst>
                      </a:pPr>
                      <a:r>
                        <a:rPr lang="nl-NL" sz="1000" dirty="0">
                          <a:effectLst/>
                        </a:rPr>
                        <a:t>De lesgevers staan in het midden van de cirkel om aanwijzingen te geven over de uitvoering</a:t>
                      </a:r>
                      <a:endParaRPr lang="nl-NL" sz="1100" dirty="0">
                        <a:effectLst/>
                      </a:endParaRPr>
                    </a:p>
                    <a:p>
                      <a:pPr>
                        <a:spcBef>
                          <a:spcPts val="300"/>
                        </a:spcBef>
                        <a:spcAft>
                          <a:spcPts val="0"/>
                        </a:spcAft>
                      </a:pPr>
                      <a:r>
                        <a:rPr lang="nl-NL" sz="1000" dirty="0">
                          <a:effectLst/>
                        </a:rPr>
                        <a:t> </a:t>
                      </a:r>
                      <a:endParaRPr lang="nl-NL" sz="1100" dirty="0">
                        <a:effectLst/>
                      </a:endParaRPr>
                    </a:p>
                    <a:p>
                      <a:pPr>
                        <a:spcBef>
                          <a:spcPts val="300"/>
                        </a:spcBef>
                        <a:spcAft>
                          <a:spcPts val="0"/>
                        </a:spcAft>
                      </a:pPr>
                      <a:r>
                        <a:rPr lang="nl-NL" sz="1000" dirty="0">
                          <a:effectLst/>
                        </a:rPr>
                        <a:t> </a:t>
                      </a:r>
                      <a:endParaRPr lang="nl-NL" sz="1100" dirty="0">
                        <a:effectLst/>
                      </a:endParaRPr>
                    </a:p>
                    <a:p>
                      <a:pPr>
                        <a:spcBef>
                          <a:spcPts val="300"/>
                        </a:spcBef>
                        <a:spcAft>
                          <a:spcPts val="0"/>
                        </a:spcAft>
                      </a:pPr>
                      <a:r>
                        <a:rPr lang="nl-NL" sz="1050" u="sng" dirty="0">
                          <a:effectLst/>
                        </a:rPr>
                        <a:t>Differentiatiemogelijkheid:</a:t>
                      </a:r>
                      <a:endParaRPr lang="nl-NL" sz="1100" dirty="0">
                        <a:effectLst/>
                      </a:endParaRPr>
                    </a:p>
                    <a:p>
                      <a:pPr marL="342900" lvl="0" indent="-342900">
                        <a:spcBef>
                          <a:spcPts val="300"/>
                        </a:spcBef>
                        <a:spcAft>
                          <a:spcPts val="0"/>
                        </a:spcAft>
                        <a:buClr>
                          <a:srgbClr val="000000"/>
                        </a:buClr>
                        <a:buSzPts val="800"/>
                        <a:buFont typeface="Wingdings"/>
                        <a:buChar char=""/>
                        <a:tabLst>
                          <a:tab pos="107950" algn="l"/>
                        </a:tabLst>
                      </a:pPr>
                      <a:r>
                        <a:rPr lang="nl-NL" sz="1000" dirty="0" smtClean="0">
                          <a:effectLst/>
                        </a:rPr>
                        <a:t>De </a:t>
                      </a:r>
                      <a:r>
                        <a:rPr lang="nl-NL" sz="1000" dirty="0">
                          <a:effectLst/>
                        </a:rPr>
                        <a:t>tijdsduur van het rekken </a:t>
                      </a:r>
                      <a:r>
                        <a:rPr lang="nl-NL" sz="1000" dirty="0" smtClean="0">
                          <a:effectLst/>
                        </a:rPr>
                        <a:t>verlengen/verkorten</a:t>
                      </a:r>
                    </a:p>
                    <a:p>
                      <a:pPr marL="342900" lvl="0" indent="-342900">
                        <a:spcBef>
                          <a:spcPts val="300"/>
                        </a:spcBef>
                        <a:spcAft>
                          <a:spcPts val="0"/>
                        </a:spcAft>
                        <a:buClr>
                          <a:srgbClr val="000000"/>
                        </a:buClr>
                        <a:buSzPts val="800"/>
                        <a:buFont typeface="Wingdings"/>
                        <a:buChar char=""/>
                        <a:tabLst>
                          <a:tab pos="107950" algn="l"/>
                        </a:tabLst>
                      </a:pPr>
                      <a:r>
                        <a:rPr lang="nl-NL" sz="1000" dirty="0" smtClean="0">
                          <a:effectLst/>
                          <a:latin typeface="Palatino Linotype (Body)"/>
                          <a:ea typeface="Times New Roman"/>
                          <a:cs typeface="Times New Roman"/>
                        </a:rPr>
                        <a:t>Steun gebruiken (hek,</a:t>
                      </a:r>
                      <a:r>
                        <a:rPr lang="nl-NL" sz="1000" baseline="0" dirty="0" smtClean="0">
                          <a:effectLst/>
                          <a:latin typeface="Palatino Linotype (Body)"/>
                          <a:ea typeface="Times New Roman"/>
                          <a:cs typeface="Times New Roman"/>
                        </a:rPr>
                        <a:t> paal of persoon)</a:t>
                      </a:r>
                      <a:endParaRPr lang="nl-NL" sz="1100" dirty="0">
                        <a:effectLst/>
                        <a:latin typeface="Palatino Linotype (Body)"/>
                        <a:ea typeface="Times New Roman"/>
                        <a:cs typeface="Times New Roman"/>
                      </a:endParaRPr>
                    </a:p>
                  </a:txBody>
                  <a:tcPr marL="17780" marR="17780" marT="0" marB="0"/>
                </a:tc>
              </a:tr>
              <a:tr h="1961324">
                <a:tc vMerge="1">
                  <a:txBody>
                    <a:bodyPr/>
                    <a:lstStyle/>
                    <a:p>
                      <a:endParaRPr lang="nl-NL"/>
                    </a:p>
                  </a:txBody>
                  <a:tcPr/>
                </a:tc>
                <a:tc vMerge="1">
                  <a:txBody>
                    <a:bodyPr/>
                    <a:lstStyle/>
                    <a:p>
                      <a:endParaRPr lang="nl-NL"/>
                    </a:p>
                  </a:txBody>
                  <a:tcPr/>
                </a:tc>
                <a:tc>
                  <a:txBody>
                    <a:bodyPr/>
                    <a:lstStyle/>
                    <a:p>
                      <a:pPr>
                        <a:spcAft>
                          <a:spcPts val="0"/>
                        </a:spcAft>
                        <a:tabLst>
                          <a:tab pos="1477645" algn="l"/>
                        </a:tabLst>
                      </a:pPr>
                      <a:r>
                        <a:rPr lang="nl-NL" sz="1000">
                          <a:effectLst/>
                        </a:rPr>
                        <a:t> </a:t>
                      </a:r>
                      <a:endParaRPr lang="nl-NL" sz="1100">
                        <a:effectLst/>
                        <a:latin typeface="Tahoma"/>
                        <a:ea typeface="Times New Roman"/>
                        <a:cs typeface="Times New Roman"/>
                      </a:endParaRPr>
                    </a:p>
                  </a:txBody>
                  <a:tcPr marL="17780" marR="17780" marT="0" marB="0"/>
                </a:tc>
                <a:tc>
                  <a:txBody>
                    <a:bodyPr/>
                    <a:lstStyle/>
                    <a:p>
                      <a:pP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endParaRPr>
                    </a:p>
                    <a:p>
                      <a:pPr algn="ctr">
                        <a:spcAft>
                          <a:spcPts val="0"/>
                        </a:spcAft>
                        <a:tabLst>
                          <a:tab pos="1477645" algn="l"/>
                        </a:tabLst>
                      </a:pPr>
                      <a:r>
                        <a:rPr lang="nl-NL" sz="800">
                          <a:effectLst/>
                        </a:rPr>
                        <a:t> </a:t>
                      </a:r>
                      <a:endParaRPr lang="nl-NL" sz="1000">
                        <a:effectLst/>
                        <a:latin typeface="Tahoma"/>
                        <a:ea typeface="Times New Roman"/>
                        <a:cs typeface="Times New Roman"/>
                      </a:endParaRPr>
                    </a:p>
                  </a:txBody>
                  <a:tcPr marL="17780" marR="17780" marT="0" marB="0"/>
                </a:tc>
                <a:tc>
                  <a:txBody>
                    <a:bodyPr/>
                    <a:lstStyle/>
                    <a:p>
                      <a:pPr>
                        <a:spcAft>
                          <a:spcPts val="0"/>
                        </a:spcAft>
                        <a:tabLst>
                          <a:tab pos="1477645" algn="l"/>
                        </a:tabLst>
                      </a:pPr>
                      <a:r>
                        <a:rPr lang="nl-NL" sz="800">
                          <a:effectLst/>
                        </a:rPr>
                        <a:t> </a:t>
                      </a:r>
                      <a:endParaRPr lang="nl-NL" sz="1000">
                        <a:effectLst/>
                        <a:latin typeface="Tahoma"/>
                        <a:ea typeface="Times New Roman"/>
                        <a:cs typeface="Times New Roman"/>
                      </a:endParaRPr>
                    </a:p>
                  </a:txBody>
                  <a:tcPr marL="17780" marR="17780" marT="0" marB="0"/>
                </a:tc>
                <a:tc vMerge="1">
                  <a:txBody>
                    <a:bodyPr/>
                    <a:lstStyle/>
                    <a:p>
                      <a:endParaRPr lang="nl-NL"/>
                    </a:p>
                  </a:txBody>
                  <a:tcPr/>
                </a:tc>
              </a:tr>
              <a:tr h="618887">
                <a:tc>
                  <a:txBody>
                    <a:bodyPr/>
                    <a:lstStyle/>
                    <a:p>
                      <a:pPr algn="ctr">
                        <a:spcAft>
                          <a:spcPts val="0"/>
                        </a:spcAft>
                      </a:pPr>
                      <a:r>
                        <a:rPr lang="nl-NL" sz="1000" u="sng">
                          <a:effectLst/>
                        </a:rPr>
                        <a:t>Tijd:</a:t>
                      </a:r>
                      <a:endParaRPr lang="nl-NL" sz="1050">
                        <a:effectLst/>
                        <a:latin typeface="Tahoma"/>
                        <a:ea typeface="Times New Roman"/>
                        <a:cs typeface="Times New Roman"/>
                      </a:endParaRPr>
                    </a:p>
                  </a:txBody>
                  <a:tcPr marL="17780" marR="17780" marT="0" marB="0" anchor="ctr"/>
                </a:tc>
                <a:tc vMerge="1">
                  <a:txBody>
                    <a:bodyPr/>
                    <a:lstStyle/>
                    <a:p>
                      <a:endParaRPr lang="nl-NL"/>
                    </a:p>
                  </a:txBody>
                  <a:tcPr/>
                </a:tc>
                <a:tc rowSpan="2" gridSpan="3">
                  <a:txBody>
                    <a:bodyPr/>
                    <a:lstStyle/>
                    <a:p>
                      <a:pPr>
                        <a:spcBef>
                          <a:spcPts val="300"/>
                        </a:spcBef>
                        <a:spcAft>
                          <a:spcPts val="0"/>
                        </a:spcAft>
                      </a:pPr>
                      <a:r>
                        <a:rPr lang="nl-NL" sz="1000" u="none" strike="noStrike" dirty="0">
                          <a:effectLst/>
                        </a:rPr>
                        <a:t> </a:t>
                      </a:r>
                      <a:endParaRPr lang="nl-NL" sz="1100" dirty="0">
                        <a:effectLst/>
                      </a:endParaRPr>
                    </a:p>
                    <a:p>
                      <a:pPr>
                        <a:spcAft>
                          <a:spcPts val="200"/>
                        </a:spcAft>
                      </a:pPr>
                      <a:r>
                        <a:rPr lang="nl-NL" sz="1050" u="sng" dirty="0">
                          <a:effectLst/>
                        </a:rPr>
                        <a:t>Totaal materiaal en hulpmiddelen:</a:t>
                      </a:r>
                      <a:endParaRPr lang="nl-NL" sz="1100" dirty="0">
                        <a:effectLst/>
                      </a:endParaRPr>
                    </a:p>
                    <a:p>
                      <a:pPr marL="342900" lvl="0" indent="-342900">
                        <a:spcAft>
                          <a:spcPts val="200"/>
                        </a:spcAft>
                        <a:buClr>
                          <a:srgbClr val="000000"/>
                        </a:buClr>
                        <a:buSzPts val="800"/>
                        <a:buFont typeface="Wingdings"/>
                        <a:buChar char=""/>
                        <a:tabLst>
                          <a:tab pos="107950" algn="l"/>
                        </a:tabLst>
                      </a:pPr>
                      <a:r>
                        <a:rPr lang="nl-NL" sz="1000" dirty="0">
                          <a:effectLst/>
                        </a:rPr>
                        <a:t>Er zijn geen materialen en hulpmiddelen nodig bij de </a:t>
                      </a:r>
                      <a:r>
                        <a:rPr lang="nl-NL" sz="1000" dirty="0" smtClean="0">
                          <a:effectLst/>
                        </a:rPr>
                        <a:t>cooling-down</a:t>
                      </a:r>
                      <a:endParaRPr lang="nl-NL" sz="1100" dirty="0">
                        <a:effectLst/>
                        <a:latin typeface="Tahoma"/>
                        <a:ea typeface="Times New Roman"/>
                        <a:cs typeface="Times New Roman"/>
                      </a:endParaRPr>
                    </a:p>
                  </a:txBody>
                  <a:tcPr marL="17780" marR="17780" marT="0" marB="0"/>
                </a:tc>
                <a:tc rowSpan="2" hMerge="1">
                  <a:txBody>
                    <a:bodyPr/>
                    <a:lstStyle/>
                    <a:p>
                      <a:endParaRPr lang="nl-NL"/>
                    </a:p>
                  </a:txBody>
                  <a:tcPr/>
                </a:tc>
                <a:tc rowSpan="2" hMerge="1">
                  <a:txBody>
                    <a:bodyPr/>
                    <a:lstStyle/>
                    <a:p>
                      <a:endParaRPr lang="nl-NL"/>
                    </a:p>
                  </a:txBody>
                  <a:tcPr/>
                </a:tc>
                <a:tc vMerge="1">
                  <a:txBody>
                    <a:bodyPr/>
                    <a:lstStyle/>
                    <a:p>
                      <a:endParaRPr lang="nl-NL"/>
                    </a:p>
                  </a:txBody>
                  <a:tcPr/>
                </a:tc>
              </a:tr>
              <a:tr h="1056656">
                <a:tc>
                  <a:txBody>
                    <a:bodyPr/>
                    <a:lstStyle/>
                    <a:p>
                      <a:pPr algn="ctr">
                        <a:spcAft>
                          <a:spcPts val="0"/>
                        </a:spcAft>
                      </a:pPr>
                      <a:r>
                        <a:rPr lang="nl-NL" sz="1000" dirty="0">
                          <a:effectLst/>
                        </a:rPr>
                        <a:t>10</a:t>
                      </a:r>
                      <a:endParaRPr lang="nl-NL" sz="1050" dirty="0">
                        <a:effectLst/>
                      </a:endParaRPr>
                    </a:p>
                    <a:p>
                      <a:pPr algn="ctr">
                        <a:spcAft>
                          <a:spcPts val="0"/>
                        </a:spcAft>
                      </a:pPr>
                      <a:r>
                        <a:rPr lang="nl-NL" sz="1000" dirty="0">
                          <a:effectLst/>
                        </a:rPr>
                        <a:t>min</a:t>
                      </a:r>
                      <a:endParaRPr lang="nl-NL" sz="1050" dirty="0">
                        <a:effectLst/>
                        <a:latin typeface="Tahoma"/>
                        <a:ea typeface="Times New Roman"/>
                        <a:cs typeface="Times New Roman"/>
                      </a:endParaRPr>
                    </a:p>
                  </a:txBody>
                  <a:tcPr marL="17780" marR="17780" marT="0" marB="0" anchor="ctr"/>
                </a:tc>
                <a:tc vMerge="1">
                  <a:txBody>
                    <a:bodyPr/>
                    <a:lstStyle/>
                    <a:p>
                      <a:endParaRPr lang="nl-NL"/>
                    </a:p>
                  </a:txBody>
                  <a:tcPr/>
                </a:tc>
                <a:tc gridSpan="3" vMerge="1">
                  <a:txBody>
                    <a:bodyPr/>
                    <a:lstStyle/>
                    <a:p>
                      <a:endParaRPr lang="nl-NL"/>
                    </a:p>
                  </a:txBody>
                  <a:tcPr/>
                </a:tc>
                <a:tc hMerge="1" vMerge="1">
                  <a:txBody>
                    <a:bodyPr/>
                    <a:lstStyle/>
                    <a:p>
                      <a:endParaRPr lang="nl-NL"/>
                    </a:p>
                  </a:txBody>
                  <a:tcPr/>
                </a:tc>
                <a:tc hMerge="1" vMerge="1">
                  <a:txBody>
                    <a:bodyPr/>
                    <a:lstStyle/>
                    <a:p>
                      <a:endParaRPr lang="nl-NL"/>
                    </a:p>
                  </a:txBody>
                  <a:tcPr/>
                </a:tc>
                <a:tc vMerge="1">
                  <a:txBody>
                    <a:bodyPr/>
                    <a:lstStyle/>
                    <a:p>
                      <a:endParaRPr lang="nl-NL"/>
                    </a:p>
                  </a:txBody>
                  <a:tcPr/>
                </a:tc>
              </a:tr>
            </a:tbl>
          </a:graphicData>
        </a:graphic>
      </p:graphicFrame>
      <p:sp>
        <p:nvSpPr>
          <p:cNvPr id="2" name="Title 1"/>
          <p:cNvSpPr>
            <a:spLocks noGrp="1"/>
          </p:cNvSpPr>
          <p:nvPr>
            <p:ph type="title"/>
          </p:nvPr>
        </p:nvSpPr>
        <p:spPr>
          <a:xfrm>
            <a:off x="1859941" y="188640"/>
            <a:ext cx="4845000" cy="1008112"/>
          </a:xfrm>
        </p:spPr>
        <p:txBody>
          <a:bodyPr/>
          <a:lstStyle/>
          <a:p>
            <a:r>
              <a:rPr lang="nl-NL" sz="3200" dirty="0" smtClean="0"/>
              <a:t>Cooling-down</a:t>
            </a:r>
            <a:endParaRPr lang="nl-NL" sz="3200" dirty="0"/>
          </a:p>
        </p:txBody>
      </p:sp>
      <p:pic>
        <p:nvPicPr>
          <p:cNvPr id="23554" name="Picture 2"/>
          <p:cNvPicPr>
            <a:picLocks noChangeAspect="1" noChangeArrowheads="1"/>
          </p:cNvPicPr>
          <p:nvPr/>
        </p:nvPicPr>
        <p:blipFill>
          <a:blip r:embed="rId2" cstate="print"/>
          <a:srcRect/>
          <a:stretch>
            <a:fillRect/>
          </a:stretch>
        </p:blipFill>
        <p:spPr bwMode="auto">
          <a:xfrm>
            <a:off x="3563888" y="2636912"/>
            <a:ext cx="1600200" cy="942975"/>
          </a:xfrm>
          <a:prstGeom prst="rect">
            <a:avLst/>
          </a:prstGeom>
          <a:noFill/>
          <a:ln w="9525">
            <a:noFill/>
            <a:miter lim="800000"/>
            <a:headEnd/>
            <a:tailEnd/>
          </a:ln>
        </p:spPr>
      </p:pic>
    </p:spTree>
    <p:extLst>
      <p:ext uri="{BB962C8B-B14F-4D97-AF65-F5344CB8AC3E}">
        <p14:creationId xmlns:p14="http://schemas.microsoft.com/office/powerpoint/2010/main" xmlns="" val="297988450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144</TotalTime>
  <Words>656</Words>
  <Application>Microsoft Office PowerPoint</Application>
  <PresentationFormat>Diavoorstelling (4:3)</PresentationFormat>
  <Paragraphs>221</Paragraphs>
  <Slides>10</Slides>
  <Notes>0</Notes>
  <HiddenSlides>0</HiddenSlides>
  <MMClips>0</MMClips>
  <ScaleCrop>false</ScaleCrop>
  <HeadingPairs>
    <vt:vector size="6" baseType="variant">
      <vt:variant>
        <vt:lpstr>Thema</vt:lpstr>
      </vt:variant>
      <vt:variant>
        <vt:i4>1</vt:i4>
      </vt:variant>
      <vt:variant>
        <vt:lpstr>Ingesloten OLE-bronprogramma's</vt:lpstr>
      </vt:variant>
      <vt:variant>
        <vt:i4>1</vt:i4>
      </vt:variant>
      <vt:variant>
        <vt:lpstr>Diatitels</vt:lpstr>
      </vt:variant>
      <vt:variant>
        <vt:i4>10</vt:i4>
      </vt:variant>
    </vt:vector>
  </HeadingPairs>
  <TitlesOfParts>
    <vt:vector size="12" baseType="lpstr">
      <vt:lpstr>Executive</vt:lpstr>
      <vt:lpstr>Bitmapafbeelding</vt:lpstr>
      <vt:lpstr>Verenigingssport</vt:lpstr>
      <vt:lpstr>Sport</vt:lpstr>
      <vt:lpstr>Doelgroep</vt:lpstr>
      <vt:lpstr>Les accenten</vt:lpstr>
      <vt:lpstr>Fysieke belasting</vt:lpstr>
      <vt:lpstr>Lesdoelen</vt:lpstr>
      <vt:lpstr>Warming-up</vt:lpstr>
      <vt:lpstr>Kern</vt:lpstr>
      <vt:lpstr>Cooling-down</vt:lpstr>
      <vt:lpstr>Einde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Verenigingsport</dc:title>
  <dc:creator>Rob</dc:creator>
  <cp:lastModifiedBy>toshiba</cp:lastModifiedBy>
  <cp:revision>14</cp:revision>
  <dcterms:created xsi:type="dcterms:W3CDTF">2014-04-09T11:44:32Z</dcterms:created>
  <dcterms:modified xsi:type="dcterms:W3CDTF">2014-04-09T20:04:29Z</dcterms:modified>
</cp:coreProperties>
</file>